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59" r:id="rId5"/>
    <p:sldId id="264" r:id="rId6"/>
    <p:sldId id="272" r:id="rId7"/>
    <p:sldId id="274" r:id="rId8"/>
    <p:sldId id="265" r:id="rId9"/>
    <p:sldId id="266" r:id="rId10"/>
    <p:sldId id="269" r:id="rId11"/>
    <p:sldId id="273" r:id="rId12"/>
    <p:sldId id="27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50" autoAdjust="0"/>
    <p:restoredTop sz="94660"/>
  </p:normalViewPr>
  <p:slideViewPr>
    <p:cSldViewPr snapToGrid="0">
      <p:cViewPr varScale="1">
        <p:scale>
          <a:sx n="68" d="100"/>
          <a:sy n="68" d="100"/>
        </p:scale>
        <p:origin x="81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BECF67B-29B8-4879-96BB-773377EA6E3E}" type="datetimeFigureOut">
              <a:rPr lang="es-CO" smtClean="0"/>
              <a:t>3/05/2023</a:t>
            </a:fld>
            <a:endParaRPr lang="es-CO"/>
          </a:p>
        </p:txBody>
      </p:sp>
      <p:sp>
        <p:nvSpPr>
          <p:cNvPr id="5" name="Footer Placeholder 4"/>
          <p:cNvSpPr>
            <a:spLocks noGrp="1"/>
          </p:cNvSpPr>
          <p:nvPr>
            <p:ph type="ftr" sz="quarter" idx="11"/>
          </p:nvPr>
        </p:nvSpPr>
        <p:spPr>
          <a:xfrm>
            <a:off x="2416500" y="329307"/>
            <a:ext cx="4973915" cy="309201"/>
          </a:xfrm>
        </p:spPr>
        <p:txBody>
          <a:bodyPr/>
          <a:lstStyle/>
          <a:p>
            <a:endParaRPr lang="es-CO"/>
          </a:p>
        </p:txBody>
      </p:sp>
      <p:sp>
        <p:nvSpPr>
          <p:cNvPr id="6" name="Slide Number Placeholder 5"/>
          <p:cNvSpPr>
            <a:spLocks noGrp="1"/>
          </p:cNvSpPr>
          <p:nvPr>
            <p:ph type="sldNum" sz="quarter" idx="12"/>
          </p:nvPr>
        </p:nvSpPr>
        <p:spPr>
          <a:xfrm>
            <a:off x="1437664" y="798973"/>
            <a:ext cx="811019" cy="503578"/>
          </a:xfrm>
        </p:spPr>
        <p:txBody>
          <a:bodyPr/>
          <a:lstStyle/>
          <a:p>
            <a:fld id="{96624177-79F0-4402-B513-CDEF2AB5FD23}" type="slidenum">
              <a:rPr lang="es-CO" smtClean="0"/>
              <a:t>‹Nº›</a:t>
            </a:fld>
            <a:endParaRPr lang="es-CO"/>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34811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BECF67B-29B8-4879-96BB-773377EA6E3E}" type="datetimeFigureOut">
              <a:rPr lang="es-CO" smtClean="0"/>
              <a:t>3/05/2023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6624177-79F0-4402-B513-CDEF2AB5FD23}" type="slidenum">
              <a:rPr lang="es-CO" smtClean="0"/>
              <a:t>‹Nº›</a:t>
            </a:fld>
            <a:endParaRPr lang="es-CO"/>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04188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BECF67B-29B8-4879-96BB-773377EA6E3E}" type="datetimeFigureOut">
              <a:rPr lang="es-CO" smtClean="0"/>
              <a:t>3/05/2023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6624177-79F0-4402-B513-CDEF2AB5FD23}" type="slidenum">
              <a:rPr lang="es-CO" smtClean="0"/>
              <a:t>‹Nº›</a:t>
            </a:fld>
            <a:endParaRPr lang="es-CO"/>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62234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BECF67B-29B8-4879-96BB-773377EA6E3E}" type="datetimeFigureOut">
              <a:rPr lang="es-CO" smtClean="0"/>
              <a:t>3/05/2023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96624177-79F0-4402-B513-CDEF2AB5FD23}" type="slidenum">
              <a:rPr lang="es-CO" smtClean="0"/>
              <a:t>‹Nº›</a:t>
            </a:fld>
            <a:endParaRPr lang="es-CO"/>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09988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447191" y="2824269"/>
            <a:ext cx="4645152" cy="264445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412362" y="2821491"/>
            <a:ext cx="4645152" cy="263737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BECF67B-29B8-4879-96BB-773377EA6E3E}" type="datetimeFigureOut">
              <a:rPr lang="es-CO" smtClean="0"/>
              <a:t>3/05/2023</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96624177-79F0-4402-B513-CDEF2AB5FD23}" type="slidenum">
              <a:rPr lang="es-CO" smtClean="0"/>
              <a:t>‹Nº›</a:t>
            </a:fld>
            <a:endParaRPr lang="es-CO"/>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04875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BECF67B-29B8-4879-96BB-773377EA6E3E}" type="datetimeFigureOut">
              <a:rPr lang="es-CO" smtClean="0"/>
              <a:t>3/05/2023</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96624177-79F0-4402-B513-CDEF2AB5FD23}" type="slidenum">
              <a:rPr lang="es-CO" smtClean="0"/>
              <a:t>‹Nº›</a:t>
            </a:fld>
            <a:endParaRPr lang="es-CO"/>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15830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ECF67B-29B8-4879-96BB-773377EA6E3E}" type="datetimeFigureOut">
              <a:rPr lang="es-CO" smtClean="0"/>
              <a:t>3/05/2023</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96624177-79F0-4402-B513-CDEF2AB5FD23}" type="slidenum">
              <a:rPr lang="es-CO" smtClean="0"/>
              <a:t>‹Nº›</a:t>
            </a:fld>
            <a:endParaRPr lang="es-CO"/>
          </a:p>
        </p:txBody>
      </p:sp>
    </p:spTree>
    <p:extLst>
      <p:ext uri="{BB962C8B-B14F-4D97-AF65-F5344CB8AC3E}">
        <p14:creationId xmlns:p14="http://schemas.microsoft.com/office/powerpoint/2010/main" val="2574341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BECF67B-29B8-4879-96BB-773377EA6E3E}" type="datetimeFigureOut">
              <a:rPr lang="es-CO" smtClean="0"/>
              <a:t>3/05/2023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96624177-79F0-4402-B513-CDEF2AB5FD23}" type="slidenum">
              <a:rPr lang="es-CO" smtClean="0"/>
              <a:t>‹Nº›</a:t>
            </a:fld>
            <a:endParaRPr lang="es-CO"/>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05037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2BECF67B-29B8-4879-96BB-773377EA6E3E}" type="datetimeFigureOut">
              <a:rPr lang="es-CO" smtClean="0"/>
              <a:t>3/05/2023</a:t>
            </a:fld>
            <a:endParaRPr lang="es-CO"/>
          </a:p>
        </p:txBody>
      </p:sp>
      <p:sp>
        <p:nvSpPr>
          <p:cNvPr id="6" name="Footer Placeholder 5"/>
          <p:cNvSpPr>
            <a:spLocks noGrp="1"/>
          </p:cNvSpPr>
          <p:nvPr>
            <p:ph type="ftr" sz="quarter" idx="11"/>
          </p:nvPr>
        </p:nvSpPr>
        <p:spPr>
          <a:xfrm>
            <a:off x="1447382" y="318640"/>
            <a:ext cx="5541004" cy="320931"/>
          </a:xfrm>
        </p:spPr>
        <p:txBody>
          <a:bodyPr/>
          <a:lstStyle/>
          <a:p>
            <a:endParaRPr lang="es-CO"/>
          </a:p>
        </p:txBody>
      </p:sp>
      <p:sp>
        <p:nvSpPr>
          <p:cNvPr id="7" name="Slide Number Placeholder 6"/>
          <p:cNvSpPr>
            <a:spLocks noGrp="1"/>
          </p:cNvSpPr>
          <p:nvPr>
            <p:ph type="sldNum" sz="quarter" idx="12"/>
          </p:nvPr>
        </p:nvSpPr>
        <p:spPr/>
        <p:txBody>
          <a:bodyPr/>
          <a:lstStyle/>
          <a:p>
            <a:fld id="{96624177-79F0-4402-B513-CDEF2AB5FD23}" type="slidenum">
              <a:rPr lang="es-CO" smtClean="0"/>
              <a:t>‹Nº›</a:t>
            </a:fld>
            <a:endParaRPr lang="es-CO"/>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9345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BECF67B-29B8-4879-96BB-773377EA6E3E}" type="datetimeFigureOut">
              <a:rPr lang="es-CO" smtClean="0"/>
              <a:t>3/05/2023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6624177-79F0-4402-B513-CDEF2AB5FD23}" type="slidenum">
              <a:rPr lang="es-CO" smtClean="0"/>
              <a:t>‹Nº›</a:t>
            </a:fld>
            <a:endParaRPr lang="es-CO"/>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55474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BECF67B-29B8-4879-96BB-773377EA6E3E}" type="datetimeFigureOut">
              <a:rPr lang="es-CO" smtClean="0"/>
              <a:t>3/05/2023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6624177-79F0-4402-B513-CDEF2AB5FD23}" type="slidenum">
              <a:rPr lang="es-CO" smtClean="0"/>
              <a:t>‹Nº›</a:t>
            </a:fld>
            <a:endParaRPr lang="es-CO"/>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51450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BECF67B-29B8-4879-96BB-773377EA6E3E}" type="datetimeFigureOut">
              <a:rPr lang="es-CO" smtClean="0"/>
              <a:t>3/05/2023</a:t>
            </a:fld>
            <a:endParaRPr lang="es-CO"/>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s-CO"/>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96624177-79F0-4402-B513-CDEF2AB5FD23}" type="slidenum">
              <a:rPr lang="es-CO" smtClean="0"/>
              <a:t>‹Nº›</a:t>
            </a:fld>
            <a:endParaRPr lang="es-CO"/>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03001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5.xml"/><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hyperlink" Target="http://repository.udistrital.edu.co/bitstream/11349/7176/1/BallesterosAlbarracinNineYofana2017.pdf" TargetMode="Externa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jpeg"/><Relationship Id="rId3" Type="http://schemas.openxmlformats.org/officeDocument/2006/relationships/image" Target="../media/image28.jpeg"/><Relationship Id="rId7" Type="http://schemas.openxmlformats.org/officeDocument/2006/relationships/image" Target="../media/image32.jpeg"/><Relationship Id="rId12" Type="http://schemas.openxmlformats.org/officeDocument/2006/relationships/image" Target="../media/image37.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D7718F61-D104-48E7-8F4A-9665269AFC84}"/>
              </a:ext>
            </a:extLst>
          </p:cNvPr>
          <p:cNvPicPr/>
          <p:nvPr/>
        </p:nvPicPr>
        <p:blipFill rotWithShape="1">
          <a:blip r:embed="rId2" cstate="print">
            <a:extLst>
              <a:ext uri="{28A0092B-C50C-407E-A947-70E740481C1C}">
                <a14:useLocalDpi xmlns:a14="http://schemas.microsoft.com/office/drawing/2010/main" val="0"/>
              </a:ext>
            </a:extLst>
          </a:blip>
          <a:srcRect t="4139"/>
          <a:stretch/>
        </p:blipFill>
        <p:spPr>
          <a:xfrm rot="5400000">
            <a:off x="-947258" y="947258"/>
            <a:ext cx="6055701" cy="4161185"/>
          </a:xfrm>
          <a:prstGeom prst="rect">
            <a:avLst/>
          </a:prstGeom>
          <a:ln>
            <a:noFill/>
          </a:ln>
          <a:effectLst>
            <a:softEdge rad="112500"/>
          </a:effectLst>
        </p:spPr>
      </p:pic>
      <p:sp>
        <p:nvSpPr>
          <p:cNvPr id="2" name="Título 1">
            <a:extLst>
              <a:ext uri="{FF2B5EF4-FFF2-40B4-BE49-F238E27FC236}">
                <a16:creationId xmlns:a16="http://schemas.microsoft.com/office/drawing/2014/main" id="{016E417A-47BF-4A41-B037-6B132F3267ED}"/>
              </a:ext>
            </a:extLst>
          </p:cNvPr>
          <p:cNvSpPr>
            <a:spLocks noGrp="1"/>
          </p:cNvSpPr>
          <p:nvPr>
            <p:ph type="ctrTitle"/>
          </p:nvPr>
        </p:nvSpPr>
        <p:spPr>
          <a:xfrm>
            <a:off x="3181075" y="802300"/>
            <a:ext cx="8640418" cy="2007162"/>
          </a:xfrm>
        </p:spPr>
        <p:txBody>
          <a:bodyPr>
            <a:noAutofit/>
          </a:bodyPr>
          <a:lstStyle/>
          <a:p>
            <a:pPr algn="ctr"/>
            <a:r>
              <a:rPr lang="es-CO" sz="2400" b="1" dirty="0">
                <a:latin typeface="Arial Narrow" panose="020B0606020202030204" pitchFamily="34" charset="0"/>
                <a:cs typeface="Arial" panose="020B0604020202020204" pitchFamily="34" charset="0"/>
              </a:rPr>
              <a:t>El perdón, la reconciliación y la no repetición de actos violencias a partir de la recopilación de hechos trascendentales de la época de la violencia que hacen parte de la memoria  HISTORICA de la institución educativa DON QUIJOTE de San José del Fragua.</a:t>
            </a:r>
            <a:r>
              <a:rPr lang="es-CO" sz="1200" b="1" dirty="0">
                <a:latin typeface="Arial Narrow" panose="020B0606020202030204" pitchFamily="34" charset="0"/>
                <a:cs typeface="Arial" panose="020B0604020202020204" pitchFamily="34" charset="0"/>
              </a:rPr>
              <a:t> </a:t>
            </a:r>
          </a:p>
        </p:txBody>
      </p:sp>
      <p:sp>
        <p:nvSpPr>
          <p:cNvPr id="3" name="Subtítulo 2">
            <a:extLst>
              <a:ext uri="{FF2B5EF4-FFF2-40B4-BE49-F238E27FC236}">
                <a16:creationId xmlns:a16="http://schemas.microsoft.com/office/drawing/2014/main" id="{B9DA45E0-0E18-4A17-A185-66B8867DFF78}"/>
              </a:ext>
            </a:extLst>
          </p:cNvPr>
          <p:cNvSpPr>
            <a:spLocks noGrp="1"/>
          </p:cNvSpPr>
          <p:nvPr>
            <p:ph type="subTitle" idx="1"/>
          </p:nvPr>
        </p:nvSpPr>
        <p:spPr>
          <a:xfrm>
            <a:off x="290112" y="3174270"/>
            <a:ext cx="10551269" cy="1425108"/>
          </a:xfrm>
        </p:spPr>
        <p:txBody>
          <a:bodyPr>
            <a:normAutofit fontScale="85000" lnSpcReduction="10000"/>
          </a:bodyPr>
          <a:lstStyle/>
          <a:p>
            <a:endParaRPr lang="es-CO" sz="1000" dirty="0"/>
          </a:p>
          <a:p>
            <a:r>
              <a:rPr lang="es-CO" sz="6400" b="1" i="1" cap="none" dirty="0">
                <a:latin typeface="Bodoni MT Black" panose="02070A03080606020203" pitchFamily="18" charset="0"/>
                <a:cs typeface="Aharoni" panose="02010803020104030203" pitchFamily="2" charset="-79"/>
              </a:rPr>
              <a:t>Ya veníamos con ese cuento</a:t>
            </a:r>
          </a:p>
        </p:txBody>
      </p:sp>
    </p:spTree>
    <p:extLst>
      <p:ext uri="{BB962C8B-B14F-4D97-AF65-F5344CB8AC3E}">
        <p14:creationId xmlns:p14="http://schemas.microsoft.com/office/powerpoint/2010/main" val="3124984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C39F371-09A3-45E4-B8EA-1148AFB5C3B4}"/>
              </a:ext>
            </a:extLst>
          </p:cNvPr>
          <p:cNvPicPr/>
          <p:nvPr/>
        </p:nvPicPr>
        <p:blipFill rotWithShape="1">
          <a:blip r:embed="rId2" cstate="print">
            <a:extLst>
              <a:ext uri="{28A0092B-C50C-407E-A947-70E740481C1C}">
                <a14:useLocalDpi xmlns:a14="http://schemas.microsoft.com/office/drawing/2010/main" val="0"/>
              </a:ext>
            </a:extLst>
          </a:blip>
          <a:srcRect t="4460" r="3585" b="4035"/>
          <a:stretch/>
        </p:blipFill>
        <p:spPr bwMode="auto">
          <a:xfrm rot="5400000">
            <a:off x="3331263" y="2436745"/>
            <a:ext cx="4214193" cy="3117575"/>
          </a:xfrm>
          <a:prstGeom prst="rect">
            <a:avLst/>
          </a:prstGeom>
          <a:noFill/>
          <a:ln>
            <a:noFill/>
          </a:ln>
          <a:extLst>
            <a:ext uri="{53640926-AAD7-44D8-BBD7-CCE9431645EC}">
              <a14:shadowObscured xmlns:a14="http://schemas.microsoft.com/office/drawing/2010/main"/>
            </a:ext>
          </a:extLst>
        </p:spPr>
      </p:pic>
      <p:sp>
        <p:nvSpPr>
          <p:cNvPr id="2" name="Título 1">
            <a:extLst>
              <a:ext uri="{FF2B5EF4-FFF2-40B4-BE49-F238E27FC236}">
                <a16:creationId xmlns:a16="http://schemas.microsoft.com/office/drawing/2014/main" id="{49CC3A1D-CFF0-4A7F-B494-39D3BADCA019}"/>
              </a:ext>
            </a:extLst>
          </p:cNvPr>
          <p:cNvSpPr>
            <a:spLocks noGrp="1"/>
          </p:cNvSpPr>
          <p:nvPr>
            <p:ph type="title"/>
          </p:nvPr>
        </p:nvSpPr>
        <p:spPr>
          <a:xfrm>
            <a:off x="997226" y="755371"/>
            <a:ext cx="10515600" cy="1116607"/>
          </a:xfrm>
        </p:spPr>
        <p:txBody>
          <a:bodyPr>
            <a:normAutofit fontScale="90000"/>
          </a:bodyPr>
          <a:lstStyle/>
          <a:p>
            <a:pPr algn="ctr"/>
            <a:r>
              <a:rPr lang="es-CO" sz="8000" b="1" dirty="0">
                <a:latin typeface="Algerian" panose="04020705040A02060702" pitchFamily="82" charset="0"/>
              </a:rPr>
              <a:t>LÍNEA DE TIEMPO</a:t>
            </a:r>
          </a:p>
        </p:txBody>
      </p:sp>
    </p:spTree>
    <p:extLst>
      <p:ext uri="{BB962C8B-B14F-4D97-AF65-F5344CB8AC3E}">
        <p14:creationId xmlns:p14="http://schemas.microsoft.com/office/powerpoint/2010/main" val="1826409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3808F6-1124-4849-B385-008BD742E060}"/>
              </a:ext>
            </a:extLst>
          </p:cNvPr>
          <p:cNvSpPr>
            <a:spLocks noGrp="1"/>
          </p:cNvSpPr>
          <p:nvPr>
            <p:ph type="title"/>
          </p:nvPr>
        </p:nvSpPr>
        <p:spPr>
          <a:xfrm>
            <a:off x="1130639" y="102421"/>
            <a:ext cx="9605635" cy="1059305"/>
          </a:xfrm>
        </p:spPr>
        <p:txBody>
          <a:bodyPr>
            <a:normAutofit fontScale="90000"/>
          </a:bodyPr>
          <a:lstStyle/>
          <a:p>
            <a:pPr algn="ctr"/>
            <a:r>
              <a:rPr lang="es-CO" sz="4000" b="1" dirty="0"/>
              <a:t>2011</a:t>
            </a:r>
            <a:br>
              <a:rPr lang="es-CO" sz="4000" b="1" dirty="0"/>
            </a:br>
            <a:r>
              <a:rPr lang="es-CO" sz="4000" b="1" dirty="0"/>
              <a:t>GANADORES DEL CUENTO RCN</a:t>
            </a:r>
            <a:br>
              <a:rPr lang="es-CO" sz="4000" b="1" dirty="0"/>
            </a:br>
            <a:br>
              <a:rPr lang="es-CO" sz="4000" b="1" dirty="0"/>
            </a:br>
            <a:endParaRPr lang="es-CO" sz="4000" b="1" dirty="0"/>
          </a:p>
        </p:txBody>
      </p:sp>
      <p:pic>
        <p:nvPicPr>
          <p:cNvPr id="5" name="Marcador de contenido 4">
            <a:extLst>
              <a:ext uri="{FF2B5EF4-FFF2-40B4-BE49-F238E27FC236}">
                <a16:creationId xmlns:a16="http://schemas.microsoft.com/office/drawing/2014/main" id="{399545F4-3A80-4500-8B4D-06CEE8C2921D}"/>
              </a:ext>
            </a:extLst>
          </p:cNvPr>
          <p:cNvPicPr>
            <a:picLocks noGrp="1"/>
          </p:cNvPicPr>
          <p:nvPr>
            <p:ph sz="half" idx="2"/>
          </p:nvPr>
        </p:nvPicPr>
        <p:blipFill rotWithShape="1">
          <a:blip r:embed="rId2" cstate="print">
            <a:extLst>
              <a:ext uri="{28A0092B-C50C-407E-A947-70E740481C1C}">
                <a14:useLocalDpi xmlns:a14="http://schemas.microsoft.com/office/drawing/2010/main" val="0"/>
              </a:ext>
            </a:extLst>
          </a:blip>
          <a:srcRect l="3734" t="-678" r="8351" b="2700"/>
          <a:stretch/>
        </p:blipFill>
        <p:spPr bwMode="auto">
          <a:xfrm rot="20313365">
            <a:off x="5855005" y="1820436"/>
            <a:ext cx="2029475" cy="1798913"/>
          </a:xfrm>
          <a:prstGeom prst="rect">
            <a:avLst/>
          </a:prstGeom>
          <a:noFill/>
          <a:ln>
            <a:noFill/>
          </a:ln>
          <a:extLst>
            <a:ext uri="{53640926-AAD7-44D8-BBD7-CCE9431645EC}">
              <a14:shadowObscured xmlns:a14="http://schemas.microsoft.com/office/drawing/2010/main"/>
            </a:ext>
          </a:extLst>
        </p:spPr>
      </p:pic>
      <p:pic>
        <p:nvPicPr>
          <p:cNvPr id="6" name="Marcador de contenido 5">
            <a:extLst>
              <a:ext uri="{FF2B5EF4-FFF2-40B4-BE49-F238E27FC236}">
                <a16:creationId xmlns:a16="http://schemas.microsoft.com/office/drawing/2014/main" id="{A34E5010-0AC7-41FD-953F-ED68E564710B}"/>
              </a:ext>
            </a:extLst>
          </p:cNvPr>
          <p:cNvPicPr>
            <a:picLocks noGrp="1"/>
          </p:cNvPicPr>
          <p:nvPr>
            <p:ph sz="half" idx="1"/>
          </p:nvPr>
        </p:nvPicPr>
        <p:blipFill rotWithShape="1">
          <a:blip r:embed="rId3" cstate="print">
            <a:extLst>
              <a:ext uri="{28A0092B-C50C-407E-A947-70E740481C1C}">
                <a14:useLocalDpi xmlns:a14="http://schemas.microsoft.com/office/drawing/2010/main" val="0"/>
              </a:ext>
            </a:extLst>
          </a:blip>
          <a:srcRect l="3473" t="7633" r="6302" b="5038"/>
          <a:stretch/>
        </p:blipFill>
        <p:spPr bwMode="auto">
          <a:xfrm rot="5044097">
            <a:off x="6552229" y="3874443"/>
            <a:ext cx="2698589" cy="1999934"/>
          </a:xfrm>
          <a:prstGeom prst="rect">
            <a:avLst/>
          </a:prstGeom>
          <a:noFill/>
          <a:ln>
            <a:noFill/>
          </a:ln>
          <a:extLst>
            <a:ext uri="{53640926-AAD7-44D8-BBD7-CCE9431645EC}">
              <a14:shadowObscured xmlns:a14="http://schemas.microsoft.com/office/drawing/2010/main"/>
            </a:ext>
          </a:extLst>
        </p:spPr>
      </p:pic>
      <p:pic>
        <p:nvPicPr>
          <p:cNvPr id="8" name="Imagen 7">
            <a:extLst>
              <a:ext uri="{FF2B5EF4-FFF2-40B4-BE49-F238E27FC236}">
                <a16:creationId xmlns:a16="http://schemas.microsoft.com/office/drawing/2014/main" id="{7113E081-7AC3-4D77-9162-79FAEEF17FE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228" t="2369" r="6138"/>
          <a:stretch/>
        </p:blipFill>
        <p:spPr>
          <a:xfrm rot="1200855">
            <a:off x="8878108" y="1463240"/>
            <a:ext cx="2973589" cy="2513308"/>
          </a:xfrm>
          <a:prstGeom prst="rect">
            <a:avLst/>
          </a:prstGeom>
        </p:spPr>
      </p:pic>
      <p:pic>
        <p:nvPicPr>
          <p:cNvPr id="10" name="Imagen 9">
            <a:extLst>
              <a:ext uri="{FF2B5EF4-FFF2-40B4-BE49-F238E27FC236}">
                <a16:creationId xmlns:a16="http://schemas.microsoft.com/office/drawing/2014/main" id="{E224D23C-172D-403E-8E0C-3559DC8079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0143" y="2024405"/>
            <a:ext cx="4791388" cy="3593541"/>
          </a:xfrm>
          <a:prstGeom prst="rect">
            <a:avLst/>
          </a:prstGeom>
        </p:spPr>
      </p:pic>
    </p:spTree>
    <p:extLst>
      <p:ext uri="{BB962C8B-B14F-4D97-AF65-F5344CB8AC3E}">
        <p14:creationId xmlns:p14="http://schemas.microsoft.com/office/powerpoint/2010/main" val="1827508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F615E0-7DD2-4820-A44E-B8665673744E}"/>
              </a:ext>
            </a:extLst>
          </p:cNvPr>
          <p:cNvSpPr>
            <a:spLocks noGrp="1"/>
          </p:cNvSpPr>
          <p:nvPr>
            <p:ph type="title"/>
          </p:nvPr>
        </p:nvSpPr>
        <p:spPr>
          <a:xfrm>
            <a:off x="1464831" y="303959"/>
            <a:ext cx="9603275" cy="1049235"/>
          </a:xfrm>
        </p:spPr>
        <p:txBody>
          <a:bodyPr>
            <a:normAutofit fontScale="90000"/>
          </a:bodyPr>
          <a:lstStyle/>
          <a:p>
            <a:pPr algn="ctr"/>
            <a:r>
              <a:rPr lang="es-CO" sz="3600" b="1" dirty="0">
                <a:latin typeface="Arial" panose="020B0604020202020204" pitchFamily="34" charset="0"/>
                <a:cs typeface="Arial" panose="020B0604020202020204" pitchFamily="34" charset="0"/>
              </a:rPr>
              <a:t>2016 </a:t>
            </a:r>
            <a:br>
              <a:rPr lang="es-CO" sz="3600" b="1" dirty="0">
                <a:latin typeface="Arial" panose="020B0604020202020204" pitchFamily="34" charset="0"/>
                <a:cs typeface="Arial" panose="020B0604020202020204" pitchFamily="34" charset="0"/>
              </a:rPr>
            </a:br>
            <a:r>
              <a:rPr lang="es-CO" sz="3600" b="1" dirty="0">
                <a:latin typeface="Arial" panose="020B0604020202020204" pitchFamily="34" charset="0"/>
                <a:cs typeface="Arial" panose="020B0604020202020204" pitchFamily="34" charset="0"/>
              </a:rPr>
              <a:t>PROYECTO EMBARAZOS EN ADOSLECENTES</a:t>
            </a:r>
            <a:br>
              <a:rPr lang="es-CO" sz="3600" b="1" dirty="0">
                <a:latin typeface="Arial" panose="020B0604020202020204" pitchFamily="34" charset="0"/>
                <a:cs typeface="Arial" panose="020B0604020202020204" pitchFamily="34" charset="0"/>
              </a:rPr>
            </a:br>
            <a:endParaRPr lang="es-CO" sz="3600" b="1" dirty="0">
              <a:latin typeface="Cooper Black" panose="0208090404030B020404" pitchFamily="18" charset="0"/>
            </a:endParaRPr>
          </a:p>
        </p:txBody>
      </p:sp>
      <p:pic>
        <p:nvPicPr>
          <p:cNvPr id="7" name="Marcador de contenido 6">
            <a:extLst>
              <a:ext uri="{FF2B5EF4-FFF2-40B4-BE49-F238E27FC236}">
                <a16:creationId xmlns:a16="http://schemas.microsoft.com/office/drawing/2014/main" id="{F4067FC1-86AA-4E2A-BEFC-B600AC01E0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57347" y="1842052"/>
            <a:ext cx="7549261" cy="4246460"/>
          </a:xfrm>
          <a:prstGeom prst="rect">
            <a:avLst/>
          </a:prstGeom>
        </p:spPr>
      </p:pic>
      <p:pic>
        <p:nvPicPr>
          <p:cNvPr id="9" name="Imagen 8">
            <a:extLst>
              <a:ext uri="{FF2B5EF4-FFF2-40B4-BE49-F238E27FC236}">
                <a16:creationId xmlns:a16="http://schemas.microsoft.com/office/drawing/2014/main" id="{83E3323C-4B44-4E2B-979A-0AE46BE7EE3A}"/>
              </a:ext>
            </a:extLst>
          </p:cNvPr>
          <p:cNvPicPr/>
          <p:nvPr/>
        </p:nvPicPr>
        <p:blipFill rotWithShape="1">
          <a:blip r:embed="rId3" cstate="print">
            <a:extLst>
              <a:ext uri="{28A0092B-C50C-407E-A947-70E740481C1C}">
                <a14:useLocalDpi xmlns:a14="http://schemas.microsoft.com/office/drawing/2010/main" val="0"/>
              </a:ext>
            </a:extLst>
          </a:blip>
          <a:srcRect t="4460" r="3585" b="4035"/>
          <a:stretch/>
        </p:blipFill>
        <p:spPr bwMode="auto">
          <a:xfrm rot="5400000">
            <a:off x="-137245" y="137244"/>
            <a:ext cx="1311337" cy="1036848"/>
          </a:xfrm>
          <a:prstGeom prst="rect">
            <a:avLst/>
          </a:prstGeom>
          <a:noFill/>
          <a:ln>
            <a:noFill/>
          </a:ln>
          <a:extLst>
            <a:ext uri="{53640926-AAD7-44D8-BBD7-CCE9431645EC}">
              <a14:shadowObscured xmlns:a14="http://schemas.microsoft.com/office/drawing/2010/main"/>
            </a:ext>
          </a:extLst>
        </p:spPr>
      </p:pic>
      <p:pic>
        <p:nvPicPr>
          <p:cNvPr id="5" name="Marcador de contenido 4">
            <a:extLst>
              <a:ext uri="{FF2B5EF4-FFF2-40B4-BE49-F238E27FC236}">
                <a16:creationId xmlns:a16="http://schemas.microsoft.com/office/drawing/2014/main" id="{3560E3E2-8BCD-4D56-892A-CCA0638668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28048" y="4138803"/>
            <a:ext cx="1363952" cy="2010206"/>
          </a:xfrm>
          <a:prstGeom prst="rect">
            <a:avLst/>
          </a:prstGeom>
        </p:spPr>
      </p:pic>
    </p:spTree>
    <p:extLst>
      <p:ext uri="{BB962C8B-B14F-4D97-AF65-F5344CB8AC3E}">
        <p14:creationId xmlns:p14="http://schemas.microsoft.com/office/powerpoint/2010/main" val="2418135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E0CA2C-1048-448D-95DB-0B192CF63AC2}"/>
              </a:ext>
            </a:extLst>
          </p:cNvPr>
          <p:cNvSpPr>
            <a:spLocks noGrp="1"/>
          </p:cNvSpPr>
          <p:nvPr>
            <p:ph type="title"/>
          </p:nvPr>
        </p:nvSpPr>
        <p:spPr>
          <a:xfrm>
            <a:off x="1447191" y="804164"/>
            <a:ext cx="9607661" cy="801944"/>
          </a:xfrm>
        </p:spPr>
        <p:txBody>
          <a:bodyPr>
            <a:normAutofit/>
          </a:bodyPr>
          <a:lstStyle/>
          <a:p>
            <a:pPr algn="ctr"/>
            <a:r>
              <a:rPr lang="es-CO" sz="4400" b="1" dirty="0"/>
              <a:t>2017 - RESULTADOS </a:t>
            </a:r>
            <a:endParaRPr lang="es-CO" sz="4400" dirty="0"/>
          </a:p>
        </p:txBody>
      </p:sp>
      <p:sp>
        <p:nvSpPr>
          <p:cNvPr id="3" name="Marcador de texto 2">
            <a:extLst>
              <a:ext uri="{FF2B5EF4-FFF2-40B4-BE49-F238E27FC236}">
                <a16:creationId xmlns:a16="http://schemas.microsoft.com/office/drawing/2014/main" id="{A3A6B21A-FD16-4FA6-B693-353B5BD4CA16}"/>
              </a:ext>
            </a:extLst>
          </p:cNvPr>
          <p:cNvSpPr>
            <a:spLocks noGrp="1"/>
          </p:cNvSpPr>
          <p:nvPr>
            <p:ph type="body" idx="1"/>
          </p:nvPr>
        </p:nvSpPr>
        <p:spPr>
          <a:xfrm>
            <a:off x="1450848" y="1848678"/>
            <a:ext cx="4645152" cy="801943"/>
          </a:xfrm>
        </p:spPr>
        <p:txBody>
          <a:bodyPr>
            <a:noAutofit/>
          </a:bodyPr>
          <a:lstStyle/>
          <a:p>
            <a:pPr algn="ctr"/>
            <a:r>
              <a:rPr lang="es-CO" sz="2000" b="1" dirty="0">
                <a:solidFill>
                  <a:schemeClr val="tx1"/>
                </a:solidFill>
              </a:rPr>
              <a:t>Entrevista de historia de vida y diario de campo</a:t>
            </a:r>
            <a:endParaRPr lang="es-CO" sz="2000" b="1" dirty="0"/>
          </a:p>
        </p:txBody>
      </p:sp>
      <p:sp>
        <p:nvSpPr>
          <p:cNvPr id="5" name="Marcador de texto 4">
            <a:extLst>
              <a:ext uri="{FF2B5EF4-FFF2-40B4-BE49-F238E27FC236}">
                <a16:creationId xmlns:a16="http://schemas.microsoft.com/office/drawing/2014/main" id="{E2814790-43D7-41B5-8787-CC42D00BB105}"/>
              </a:ext>
            </a:extLst>
          </p:cNvPr>
          <p:cNvSpPr>
            <a:spLocks noGrp="1"/>
          </p:cNvSpPr>
          <p:nvPr>
            <p:ph type="body" sz="quarter" idx="3"/>
          </p:nvPr>
        </p:nvSpPr>
        <p:spPr>
          <a:xfrm>
            <a:off x="6412362" y="1848679"/>
            <a:ext cx="4645152" cy="975483"/>
          </a:xfrm>
        </p:spPr>
        <p:txBody>
          <a:bodyPr>
            <a:normAutofit fontScale="55000" lnSpcReduction="20000"/>
          </a:bodyPr>
          <a:lstStyle/>
          <a:p>
            <a:pPr algn="ctr"/>
            <a:endParaRPr lang="es-CO" sz="2400" dirty="0">
              <a:solidFill>
                <a:schemeClr val="tx1"/>
              </a:solidFill>
            </a:endParaRPr>
          </a:p>
          <a:p>
            <a:pPr algn="ctr"/>
            <a:r>
              <a:rPr lang="es-CO" sz="4200" b="1" dirty="0">
                <a:solidFill>
                  <a:schemeClr val="tx1"/>
                </a:solidFill>
              </a:rPr>
              <a:t>Creación del blog y la página en Facebook</a:t>
            </a:r>
            <a:r>
              <a:rPr lang="es-CO" sz="2400" dirty="0"/>
              <a:t>.</a:t>
            </a:r>
          </a:p>
          <a:p>
            <a:pPr algn="ctr"/>
            <a:endParaRPr lang="es-CO" dirty="0"/>
          </a:p>
        </p:txBody>
      </p:sp>
      <p:pic>
        <p:nvPicPr>
          <p:cNvPr id="7" name="Marcador de contenido 6">
            <a:extLst>
              <a:ext uri="{FF2B5EF4-FFF2-40B4-BE49-F238E27FC236}">
                <a16:creationId xmlns:a16="http://schemas.microsoft.com/office/drawing/2014/main" id="{C2C5E93B-F2B5-4321-BD37-04EF228FF6FC}"/>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828800" y="2824163"/>
            <a:ext cx="3313489" cy="3193724"/>
          </a:xfrm>
          <a:prstGeom prst="rect">
            <a:avLst/>
          </a:prstGeom>
        </p:spPr>
      </p:pic>
      <p:pic>
        <p:nvPicPr>
          <p:cNvPr id="10" name="Marcador de contenido 7">
            <a:extLst>
              <a:ext uri="{FF2B5EF4-FFF2-40B4-BE49-F238E27FC236}">
                <a16:creationId xmlns:a16="http://schemas.microsoft.com/office/drawing/2014/main" id="{9C174716-C63C-4D14-AFAE-A52228C20C03}"/>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flipH="1">
            <a:off x="5992474" y="2831553"/>
            <a:ext cx="5064463" cy="2853629"/>
          </a:xfrm>
          <a:prstGeom prst="rect">
            <a:avLst/>
          </a:prstGeom>
        </p:spPr>
      </p:pic>
      <p:pic>
        <p:nvPicPr>
          <p:cNvPr id="11" name="Imagen 10">
            <a:extLst>
              <a:ext uri="{FF2B5EF4-FFF2-40B4-BE49-F238E27FC236}">
                <a16:creationId xmlns:a16="http://schemas.microsoft.com/office/drawing/2014/main" id="{F1E49258-68CA-4658-A3FD-F9662D2D93E2}"/>
              </a:ext>
            </a:extLst>
          </p:cNvPr>
          <p:cNvPicPr/>
          <p:nvPr/>
        </p:nvPicPr>
        <p:blipFill rotWithShape="1">
          <a:blip r:embed="rId4" cstate="print">
            <a:extLst>
              <a:ext uri="{28A0092B-C50C-407E-A947-70E740481C1C}">
                <a14:useLocalDpi xmlns:a14="http://schemas.microsoft.com/office/drawing/2010/main" val="0"/>
              </a:ext>
            </a:extLst>
          </a:blip>
          <a:srcRect t="4460" r="3585" b="4035"/>
          <a:stretch/>
        </p:blipFill>
        <p:spPr bwMode="auto">
          <a:xfrm rot="5400000">
            <a:off x="193738" y="352656"/>
            <a:ext cx="1342092" cy="1164812"/>
          </a:xfrm>
          <a:prstGeom prst="rect">
            <a:avLst/>
          </a:prstGeom>
          <a:noFill/>
          <a:ln>
            <a:noFill/>
          </a:ln>
          <a:extLst>
            <a:ext uri="{53640926-AAD7-44D8-BBD7-CCE9431645EC}">
              <a14:shadowObscured xmlns:a14="http://schemas.microsoft.com/office/drawing/2010/main"/>
            </a:ext>
          </a:extLst>
        </p:spPr>
      </p:pic>
      <p:pic>
        <p:nvPicPr>
          <p:cNvPr id="8" name="Imagen 7">
            <a:extLst>
              <a:ext uri="{FF2B5EF4-FFF2-40B4-BE49-F238E27FC236}">
                <a16:creationId xmlns:a16="http://schemas.microsoft.com/office/drawing/2014/main" id="{E04725F5-C476-495B-ABF0-FADE40AAB817}"/>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64756" y="2831553"/>
            <a:ext cx="865450" cy="1325476"/>
          </a:xfrm>
          <a:prstGeom prst="rect">
            <a:avLst/>
          </a:prstGeom>
          <a:noFill/>
          <a:ln>
            <a:noFill/>
          </a:ln>
        </p:spPr>
      </p:pic>
    </p:spTree>
    <p:extLst>
      <p:ext uri="{BB962C8B-B14F-4D97-AF65-F5344CB8AC3E}">
        <p14:creationId xmlns:p14="http://schemas.microsoft.com/office/powerpoint/2010/main" val="3492421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2E31D0-8CD7-469E-B8EB-3E308CA7B154}"/>
              </a:ext>
            </a:extLst>
          </p:cNvPr>
          <p:cNvSpPr>
            <a:spLocks noGrp="1"/>
          </p:cNvSpPr>
          <p:nvPr>
            <p:ph type="title"/>
          </p:nvPr>
        </p:nvSpPr>
        <p:spPr/>
        <p:txBody>
          <a:bodyPr/>
          <a:lstStyle/>
          <a:p>
            <a:pPr algn="ctr"/>
            <a:r>
              <a:rPr lang="es-CO" b="1" dirty="0"/>
              <a:t>2017 – 2018  CAPACITACIONES,  REFLEXIONES  E HISTORIA</a:t>
            </a:r>
          </a:p>
        </p:txBody>
      </p:sp>
      <p:sp>
        <p:nvSpPr>
          <p:cNvPr id="3" name="Marcador de contenido 2">
            <a:extLst>
              <a:ext uri="{FF2B5EF4-FFF2-40B4-BE49-F238E27FC236}">
                <a16:creationId xmlns:a16="http://schemas.microsoft.com/office/drawing/2014/main" id="{30E07861-A042-4FE0-AD81-7DD546F53F42}"/>
              </a:ext>
            </a:extLst>
          </p:cNvPr>
          <p:cNvSpPr>
            <a:spLocks noGrp="1"/>
          </p:cNvSpPr>
          <p:nvPr>
            <p:ph idx="1"/>
          </p:nvPr>
        </p:nvSpPr>
        <p:spPr>
          <a:xfrm>
            <a:off x="1046923" y="1971304"/>
            <a:ext cx="10007932" cy="3495041"/>
          </a:xfrm>
        </p:spPr>
        <p:txBody>
          <a:bodyPr/>
          <a:lstStyle/>
          <a:p>
            <a:r>
              <a:rPr lang="es-CO" b="1" dirty="0"/>
              <a:t>Capacitaciones memoria histórica 2017-2018</a:t>
            </a:r>
          </a:p>
          <a:p>
            <a:endParaRPr lang="es-CO" b="1" dirty="0"/>
          </a:p>
          <a:p>
            <a:endParaRPr lang="es-CO" b="1" dirty="0"/>
          </a:p>
          <a:p>
            <a:endParaRPr lang="es-CO" dirty="0"/>
          </a:p>
        </p:txBody>
      </p:sp>
      <p:pic>
        <p:nvPicPr>
          <p:cNvPr id="4" name="Marcador de contenido 6">
            <a:extLst>
              <a:ext uri="{FF2B5EF4-FFF2-40B4-BE49-F238E27FC236}">
                <a16:creationId xmlns:a16="http://schemas.microsoft.com/office/drawing/2014/main" id="{F7FCA9C5-6FB3-4668-A5A9-165C83810004}"/>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298" y="2584174"/>
            <a:ext cx="2605811" cy="1308333"/>
          </a:xfrm>
          <a:prstGeom prst="rect">
            <a:avLst/>
          </a:prstGeom>
          <a:noFill/>
          <a:ln>
            <a:noFill/>
          </a:ln>
        </p:spPr>
      </p:pic>
      <p:pic>
        <p:nvPicPr>
          <p:cNvPr id="8" name="Imagen 7">
            <a:extLst>
              <a:ext uri="{FF2B5EF4-FFF2-40B4-BE49-F238E27FC236}">
                <a16:creationId xmlns:a16="http://schemas.microsoft.com/office/drawing/2014/main" id="{AD6D9E97-1AD4-4F2C-9488-530A8863592E}"/>
              </a:ext>
            </a:extLst>
          </p:cNvPr>
          <p:cNvPicPr/>
          <p:nvPr/>
        </p:nvPicPr>
        <p:blipFill rotWithShape="1">
          <a:blip r:embed="rId3">
            <a:extLst>
              <a:ext uri="{28A0092B-C50C-407E-A947-70E740481C1C}">
                <a14:useLocalDpi xmlns:a14="http://schemas.microsoft.com/office/drawing/2010/main" val="0"/>
              </a:ext>
            </a:extLst>
          </a:blip>
          <a:srcRect l="14829" r="12410"/>
          <a:stretch/>
        </p:blipFill>
        <p:spPr bwMode="auto">
          <a:xfrm>
            <a:off x="6811617" y="2015731"/>
            <a:ext cx="5102087" cy="3841729"/>
          </a:xfrm>
          <a:prstGeom prst="rect">
            <a:avLst/>
          </a:prstGeom>
          <a:noFill/>
          <a:ln>
            <a:noFill/>
          </a:ln>
          <a:extLst>
            <a:ext uri="{53640926-AAD7-44D8-BBD7-CCE9431645EC}">
              <a14:shadowObscured xmlns:a14="http://schemas.microsoft.com/office/drawing/2010/main"/>
            </a:ext>
          </a:extLst>
        </p:spPr>
      </p:pic>
      <p:pic>
        <p:nvPicPr>
          <p:cNvPr id="10" name="Imagen 9">
            <a:extLst>
              <a:ext uri="{FF2B5EF4-FFF2-40B4-BE49-F238E27FC236}">
                <a16:creationId xmlns:a16="http://schemas.microsoft.com/office/drawing/2014/main" id="{BE18A58D-BCFE-4128-8D51-877690226920}"/>
              </a:ext>
            </a:extLst>
          </p:cNvPr>
          <p:cNvPicPr>
            <a:picLocks noChangeAspect="1"/>
          </p:cNvPicPr>
          <p:nvPr/>
        </p:nvPicPr>
        <p:blipFill rotWithShape="1">
          <a:blip r:embed="rId4"/>
          <a:srcRect l="36059" t="17041" r="36305" b="36810"/>
          <a:stretch/>
        </p:blipFill>
        <p:spPr>
          <a:xfrm>
            <a:off x="3362666" y="2354930"/>
            <a:ext cx="3369438" cy="3163330"/>
          </a:xfrm>
          <a:prstGeom prst="rect">
            <a:avLst/>
          </a:prstGeom>
        </p:spPr>
      </p:pic>
      <p:sp>
        <p:nvSpPr>
          <p:cNvPr id="11" name="Rectángulo 10">
            <a:extLst>
              <a:ext uri="{FF2B5EF4-FFF2-40B4-BE49-F238E27FC236}">
                <a16:creationId xmlns:a16="http://schemas.microsoft.com/office/drawing/2014/main" id="{4E571613-2770-4492-AAD3-F20C95368B75}"/>
              </a:ext>
            </a:extLst>
          </p:cNvPr>
          <p:cNvSpPr/>
          <p:nvPr/>
        </p:nvSpPr>
        <p:spPr>
          <a:xfrm>
            <a:off x="3181294" y="5388306"/>
            <a:ext cx="3732181" cy="461665"/>
          </a:xfrm>
          <a:prstGeom prst="rect">
            <a:avLst/>
          </a:prstGeom>
        </p:spPr>
        <p:txBody>
          <a:bodyPr wrap="square">
            <a:spAutoFit/>
          </a:bodyPr>
          <a:lstStyle/>
          <a:p>
            <a:r>
              <a:rPr lang="es-CO" sz="1200" i="1" dirty="0">
                <a:solidFill>
                  <a:srgbClr val="002060"/>
                </a:solidFill>
                <a:hlinkClick r:id="rId5">
                  <a:extLst>
                    <a:ext uri="{A12FA001-AC4F-418D-AE19-62706E023703}">
                      <ahyp:hlinkClr xmlns:ahyp="http://schemas.microsoft.com/office/drawing/2018/hyperlinkcolor" val="tx"/>
                    </a:ext>
                  </a:extLst>
                </a:hlinkClick>
              </a:rPr>
              <a:t>http://repository.udistrital.edu.co/bitstream/11349/7176/1/BallesterosAlbarracinNineYofana2017.pdf</a:t>
            </a:r>
            <a:endParaRPr lang="es-CO" sz="1200" i="1" dirty="0">
              <a:solidFill>
                <a:srgbClr val="002060"/>
              </a:solidFill>
            </a:endParaRPr>
          </a:p>
        </p:txBody>
      </p:sp>
      <p:pic>
        <p:nvPicPr>
          <p:cNvPr id="12" name="Imagen 11">
            <a:extLst>
              <a:ext uri="{FF2B5EF4-FFF2-40B4-BE49-F238E27FC236}">
                <a16:creationId xmlns:a16="http://schemas.microsoft.com/office/drawing/2014/main" id="{56163A8F-4444-4094-BDDC-8378676656BC}"/>
              </a:ext>
            </a:extLst>
          </p:cNvPr>
          <p:cNvPicPr/>
          <p:nvPr/>
        </p:nvPicPr>
        <p:blipFill rotWithShape="1">
          <a:blip r:embed="rId6"/>
          <a:srcRect l="35305" t="19322" r="33318" b="26477"/>
          <a:stretch/>
        </p:blipFill>
        <p:spPr bwMode="auto">
          <a:xfrm>
            <a:off x="821636" y="3892507"/>
            <a:ext cx="2359658" cy="183243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19878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E9D8C4-05B1-4195-A142-0F3BF0E46CAB}"/>
              </a:ext>
            </a:extLst>
          </p:cNvPr>
          <p:cNvSpPr>
            <a:spLocks noGrp="1"/>
          </p:cNvSpPr>
          <p:nvPr>
            <p:ph type="title"/>
          </p:nvPr>
        </p:nvSpPr>
        <p:spPr>
          <a:xfrm>
            <a:off x="808384" y="151131"/>
            <a:ext cx="9981428" cy="1291251"/>
          </a:xfrm>
        </p:spPr>
        <p:txBody>
          <a:bodyPr>
            <a:normAutofit fontScale="90000"/>
          </a:bodyPr>
          <a:lstStyle/>
          <a:p>
            <a:pPr algn="ctr"/>
            <a:r>
              <a:rPr lang="es-CO" sz="2700" b="1" dirty="0"/>
              <a:t>2017- 2018 – 2019</a:t>
            </a:r>
            <a:br>
              <a:rPr lang="es-CO" b="1" dirty="0"/>
            </a:br>
            <a:r>
              <a:rPr lang="es-CO" sz="4000" b="1" dirty="0"/>
              <a:t>PAZ CON PITO </a:t>
            </a:r>
            <a:br>
              <a:rPr lang="es-CO" b="1" dirty="0"/>
            </a:br>
            <a:r>
              <a:rPr lang="es-CO" b="1" dirty="0"/>
              <a:t>  </a:t>
            </a:r>
            <a:r>
              <a:rPr lang="es-CO" sz="2700" b="1" dirty="0"/>
              <a:t>PROYECTO INSTITUCIONAL </a:t>
            </a:r>
            <a:endParaRPr lang="es-CO" b="1" dirty="0"/>
          </a:p>
        </p:txBody>
      </p:sp>
      <p:pic>
        <p:nvPicPr>
          <p:cNvPr id="5" name="Marcador de contenido 4">
            <a:extLst>
              <a:ext uri="{FF2B5EF4-FFF2-40B4-BE49-F238E27FC236}">
                <a16:creationId xmlns:a16="http://schemas.microsoft.com/office/drawing/2014/main" id="{97758461-6A04-4C2B-AA2B-EB0ED66AD1D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613913" y="2083904"/>
            <a:ext cx="2685613" cy="2014210"/>
          </a:xfrm>
        </p:spPr>
      </p:pic>
      <p:pic>
        <p:nvPicPr>
          <p:cNvPr id="7" name="Imagen 6">
            <a:extLst>
              <a:ext uri="{FF2B5EF4-FFF2-40B4-BE49-F238E27FC236}">
                <a16:creationId xmlns:a16="http://schemas.microsoft.com/office/drawing/2014/main" id="{A4D44A7D-66DB-4508-8270-ECC285ED612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3181"/>
          <a:stretch/>
        </p:blipFill>
        <p:spPr>
          <a:xfrm>
            <a:off x="9481251" y="4425977"/>
            <a:ext cx="2452064" cy="1412745"/>
          </a:xfrm>
          <a:prstGeom prst="rect">
            <a:avLst/>
          </a:prstGeom>
        </p:spPr>
      </p:pic>
      <p:pic>
        <p:nvPicPr>
          <p:cNvPr id="9" name="Imagen 8">
            <a:extLst>
              <a:ext uri="{FF2B5EF4-FFF2-40B4-BE49-F238E27FC236}">
                <a16:creationId xmlns:a16="http://schemas.microsoft.com/office/drawing/2014/main" id="{60FB5E41-A0C9-4125-9247-71F8AB8253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37588" y="4098114"/>
            <a:ext cx="1774643" cy="1330983"/>
          </a:xfrm>
          <a:prstGeom prst="rect">
            <a:avLst/>
          </a:prstGeom>
        </p:spPr>
      </p:pic>
      <p:sp>
        <p:nvSpPr>
          <p:cNvPr id="12" name="CuadroTexto 11">
            <a:extLst>
              <a:ext uri="{FF2B5EF4-FFF2-40B4-BE49-F238E27FC236}">
                <a16:creationId xmlns:a16="http://schemas.microsoft.com/office/drawing/2014/main" id="{E850ED15-4996-4DDF-A9E6-1B96BE0C56A5}"/>
              </a:ext>
            </a:extLst>
          </p:cNvPr>
          <p:cNvSpPr txBox="1"/>
          <p:nvPr/>
        </p:nvSpPr>
        <p:spPr>
          <a:xfrm>
            <a:off x="1060175" y="1891740"/>
            <a:ext cx="7222434" cy="923330"/>
          </a:xfrm>
          <a:prstGeom prst="rect">
            <a:avLst/>
          </a:prstGeom>
          <a:noFill/>
        </p:spPr>
        <p:txBody>
          <a:bodyPr wrap="square" rtlCol="0">
            <a:spAutoFit/>
          </a:bodyPr>
          <a:lstStyle/>
          <a:p>
            <a:pPr algn="just"/>
            <a:r>
              <a:rPr lang="es-CO" b="1" dirty="0"/>
              <a:t>Estrategia pedagógica, deportiva y cultural para la CONVIVENCIA PACIFICA – liderada por el o la personera estudiantil desde 2l año 2017</a:t>
            </a:r>
          </a:p>
        </p:txBody>
      </p:sp>
      <p:pic>
        <p:nvPicPr>
          <p:cNvPr id="14" name="Imagen 13">
            <a:extLst>
              <a:ext uri="{FF2B5EF4-FFF2-40B4-BE49-F238E27FC236}">
                <a16:creationId xmlns:a16="http://schemas.microsoft.com/office/drawing/2014/main" id="{B92723A9-0C97-4729-BB29-CBCCE3C485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21183" y="3140660"/>
            <a:ext cx="3313043" cy="1863587"/>
          </a:xfrm>
          <a:prstGeom prst="rect">
            <a:avLst/>
          </a:prstGeom>
        </p:spPr>
      </p:pic>
      <p:pic>
        <p:nvPicPr>
          <p:cNvPr id="16" name="Imagen 15">
            <a:extLst>
              <a:ext uri="{FF2B5EF4-FFF2-40B4-BE49-F238E27FC236}">
                <a16:creationId xmlns:a16="http://schemas.microsoft.com/office/drawing/2014/main" id="{7A2F8A77-F9DE-49C4-8ACF-21ECE0F9F97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54368" y="3577674"/>
            <a:ext cx="802447" cy="1426573"/>
          </a:xfrm>
          <a:prstGeom prst="rect">
            <a:avLst/>
          </a:prstGeom>
        </p:spPr>
      </p:pic>
      <p:pic>
        <p:nvPicPr>
          <p:cNvPr id="18" name="Imagen 17">
            <a:extLst>
              <a:ext uri="{FF2B5EF4-FFF2-40B4-BE49-F238E27FC236}">
                <a16:creationId xmlns:a16="http://schemas.microsoft.com/office/drawing/2014/main" id="{52BD1892-DD65-40B7-B3D6-1152A77BB68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34769" y="2815070"/>
            <a:ext cx="2031838" cy="1142908"/>
          </a:xfrm>
          <a:prstGeom prst="rect">
            <a:avLst/>
          </a:prstGeom>
        </p:spPr>
      </p:pic>
      <p:pic>
        <p:nvPicPr>
          <p:cNvPr id="19" name="Imagen 18">
            <a:extLst>
              <a:ext uri="{FF2B5EF4-FFF2-40B4-BE49-F238E27FC236}">
                <a16:creationId xmlns:a16="http://schemas.microsoft.com/office/drawing/2014/main" id="{15A92BB8-BF69-4FD3-8F10-5533FBC2FE28}"/>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93004" y="4425978"/>
            <a:ext cx="2031838" cy="1330984"/>
          </a:xfrm>
          <a:prstGeom prst="rect">
            <a:avLst/>
          </a:prstGeom>
          <a:noFill/>
          <a:ln>
            <a:noFill/>
          </a:ln>
        </p:spPr>
      </p:pic>
    </p:spTree>
    <p:extLst>
      <p:ext uri="{BB962C8B-B14F-4D97-AF65-F5344CB8AC3E}">
        <p14:creationId xmlns:p14="http://schemas.microsoft.com/office/powerpoint/2010/main" val="1946234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CCA4BE-F7CD-4FE3-827C-448F4899B0A2}"/>
              </a:ext>
            </a:extLst>
          </p:cNvPr>
          <p:cNvSpPr>
            <a:spLocks noGrp="1"/>
          </p:cNvSpPr>
          <p:nvPr>
            <p:ph type="title"/>
          </p:nvPr>
        </p:nvSpPr>
        <p:spPr/>
        <p:txBody>
          <a:bodyPr>
            <a:normAutofit/>
          </a:bodyPr>
          <a:lstStyle/>
          <a:p>
            <a:r>
              <a:rPr lang="es-CO" sz="3600" b="1" dirty="0"/>
              <a:t>OBJETIVO GENERAL</a:t>
            </a:r>
          </a:p>
        </p:txBody>
      </p:sp>
      <p:sp>
        <p:nvSpPr>
          <p:cNvPr id="3" name="Marcador de contenido 2">
            <a:extLst>
              <a:ext uri="{FF2B5EF4-FFF2-40B4-BE49-F238E27FC236}">
                <a16:creationId xmlns:a16="http://schemas.microsoft.com/office/drawing/2014/main" id="{6BC7B7D4-FC8F-47C6-AB5C-0CCF685050B3}"/>
              </a:ext>
            </a:extLst>
          </p:cNvPr>
          <p:cNvSpPr>
            <a:spLocks noGrp="1"/>
          </p:cNvSpPr>
          <p:nvPr>
            <p:ph idx="1"/>
          </p:nvPr>
        </p:nvSpPr>
        <p:spPr>
          <a:xfrm>
            <a:off x="702365" y="1948070"/>
            <a:ext cx="7103165" cy="3518275"/>
          </a:xfrm>
        </p:spPr>
        <p:txBody>
          <a:bodyPr/>
          <a:lstStyle/>
          <a:p>
            <a:pPr algn="just"/>
            <a:r>
              <a:rPr lang="es-CO" dirty="0"/>
              <a:t>Contribuir con la formación de estudiantes capaces de apropiarse de la ruta de memoria histórica desarrollando una postura reflexiva, crítica y con habilidades para la práctica de la convivencia pacífica a través de construcción de narrativas de hechos trascendentales en el marco del conflicto armado durante el periodo de  1980 hasta el 2018 en la Institución Educativa Don Quijote del municipio de San José fragua.</a:t>
            </a:r>
          </a:p>
        </p:txBody>
      </p:sp>
      <p:pic>
        <p:nvPicPr>
          <p:cNvPr id="4" name="Imagen 3">
            <a:extLst>
              <a:ext uri="{FF2B5EF4-FFF2-40B4-BE49-F238E27FC236}">
                <a16:creationId xmlns:a16="http://schemas.microsoft.com/office/drawing/2014/main" id="{64B70D75-7726-4C87-9E61-C1BC634EB7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3361" y="2049367"/>
            <a:ext cx="3456274" cy="2592207"/>
          </a:xfrm>
          <a:prstGeom prst="rect">
            <a:avLst/>
          </a:prstGeom>
        </p:spPr>
      </p:pic>
    </p:spTree>
    <p:extLst>
      <p:ext uri="{BB962C8B-B14F-4D97-AF65-F5344CB8AC3E}">
        <p14:creationId xmlns:p14="http://schemas.microsoft.com/office/powerpoint/2010/main" val="2852720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C4365A-D490-4352-B7C0-084BB1EF95EE}"/>
              </a:ext>
            </a:extLst>
          </p:cNvPr>
          <p:cNvSpPr>
            <a:spLocks noGrp="1"/>
          </p:cNvSpPr>
          <p:nvPr>
            <p:ph type="title"/>
          </p:nvPr>
        </p:nvSpPr>
        <p:spPr>
          <a:xfrm>
            <a:off x="1046923" y="322832"/>
            <a:ext cx="10007932" cy="1267430"/>
          </a:xfrm>
        </p:spPr>
        <p:txBody>
          <a:bodyPr>
            <a:normAutofit fontScale="90000"/>
          </a:bodyPr>
          <a:lstStyle/>
          <a:p>
            <a:pPr algn="ctr"/>
            <a:r>
              <a:rPr lang="es-CO" sz="4000" b="1" dirty="0"/>
              <a:t>Metodología – </a:t>
            </a:r>
            <a:r>
              <a:rPr lang="es-CO" sz="2700" b="1" dirty="0"/>
              <a:t>(Avances)</a:t>
            </a:r>
            <a:br>
              <a:rPr lang="es-CO" sz="2700" b="1" dirty="0"/>
            </a:br>
            <a:br>
              <a:rPr lang="es-CO" dirty="0"/>
            </a:br>
            <a:r>
              <a:rPr lang="es-CO" dirty="0"/>
              <a:t>acompañamiento AMBERO GIZ—ONDAS COLCIENCIAS</a:t>
            </a:r>
          </a:p>
        </p:txBody>
      </p:sp>
      <p:sp>
        <p:nvSpPr>
          <p:cNvPr id="3" name="Marcador de contenido 2">
            <a:extLst>
              <a:ext uri="{FF2B5EF4-FFF2-40B4-BE49-F238E27FC236}">
                <a16:creationId xmlns:a16="http://schemas.microsoft.com/office/drawing/2014/main" id="{BD81471E-606C-4503-B2D3-1A339F245E19}"/>
              </a:ext>
            </a:extLst>
          </p:cNvPr>
          <p:cNvSpPr>
            <a:spLocks noGrp="1"/>
          </p:cNvSpPr>
          <p:nvPr>
            <p:ph idx="1"/>
          </p:nvPr>
        </p:nvSpPr>
        <p:spPr/>
        <p:txBody>
          <a:bodyPr/>
          <a:lstStyle/>
          <a:p>
            <a:r>
              <a:rPr lang="es-CO" dirty="0"/>
              <a:t>ACCION – PARTICIPACIÓN (aprender haciendo)</a:t>
            </a:r>
          </a:p>
          <a:p>
            <a:pPr marL="0" indent="0">
              <a:buNone/>
            </a:pPr>
            <a:endParaRPr lang="es-CO" dirty="0"/>
          </a:p>
          <a:p>
            <a:pPr marL="0" indent="0">
              <a:buNone/>
            </a:pPr>
            <a:endParaRPr lang="es-CO" dirty="0"/>
          </a:p>
          <a:p>
            <a:pPr marL="0" indent="0">
              <a:buNone/>
            </a:pPr>
            <a:endParaRPr lang="es-CO" dirty="0"/>
          </a:p>
          <a:p>
            <a:pPr marL="0" indent="0">
              <a:buNone/>
            </a:pPr>
            <a:endParaRPr lang="es-CO" dirty="0"/>
          </a:p>
        </p:txBody>
      </p:sp>
      <p:sp>
        <p:nvSpPr>
          <p:cNvPr id="4" name="CuadroTexto 3">
            <a:extLst>
              <a:ext uri="{FF2B5EF4-FFF2-40B4-BE49-F238E27FC236}">
                <a16:creationId xmlns:a16="http://schemas.microsoft.com/office/drawing/2014/main" id="{5EA73233-35CA-437E-97CD-AE5979DE5FFD}"/>
              </a:ext>
            </a:extLst>
          </p:cNvPr>
          <p:cNvSpPr txBox="1"/>
          <p:nvPr/>
        </p:nvSpPr>
        <p:spPr>
          <a:xfrm>
            <a:off x="292554" y="5184284"/>
            <a:ext cx="1429378" cy="523220"/>
          </a:xfrm>
          <a:prstGeom prst="rect">
            <a:avLst/>
          </a:prstGeom>
          <a:noFill/>
        </p:spPr>
        <p:txBody>
          <a:bodyPr wrap="square" rtlCol="0">
            <a:spAutoFit/>
          </a:bodyPr>
          <a:lstStyle/>
          <a:p>
            <a:r>
              <a:rPr lang="es-CO" sz="1400" b="1" dirty="0"/>
              <a:t>LOGO DEL PROYECTO</a:t>
            </a:r>
          </a:p>
        </p:txBody>
      </p:sp>
      <p:pic>
        <p:nvPicPr>
          <p:cNvPr id="5" name="Imagen 4">
            <a:extLst>
              <a:ext uri="{FF2B5EF4-FFF2-40B4-BE49-F238E27FC236}">
                <a16:creationId xmlns:a16="http://schemas.microsoft.com/office/drawing/2014/main" id="{C80C9B2F-872D-4413-A9B7-5B4E457230D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992975">
            <a:off x="10764844" y="2969843"/>
            <a:ext cx="1282841" cy="920927"/>
          </a:xfrm>
          <a:prstGeom prst="rect">
            <a:avLst/>
          </a:prstGeom>
          <a:noFill/>
          <a:ln>
            <a:noFill/>
          </a:ln>
        </p:spPr>
      </p:pic>
      <p:pic>
        <p:nvPicPr>
          <p:cNvPr id="6" name="Imagen 5">
            <a:extLst>
              <a:ext uri="{FF2B5EF4-FFF2-40B4-BE49-F238E27FC236}">
                <a16:creationId xmlns:a16="http://schemas.microsoft.com/office/drawing/2014/main" id="{F12D509A-C9E2-4CF0-BF50-98BD9AA69827}"/>
              </a:ext>
            </a:extLst>
          </p:cNvPr>
          <p:cNvPicPr/>
          <p:nvPr/>
        </p:nvPicPr>
        <p:blipFill rotWithShape="1">
          <a:blip r:embed="rId3" cstate="print">
            <a:extLst>
              <a:ext uri="{28A0092B-C50C-407E-A947-70E740481C1C}">
                <a14:useLocalDpi xmlns:a14="http://schemas.microsoft.com/office/drawing/2010/main" val="0"/>
              </a:ext>
            </a:extLst>
          </a:blip>
          <a:srcRect b="29782"/>
          <a:stretch/>
        </p:blipFill>
        <p:spPr bwMode="auto">
          <a:xfrm>
            <a:off x="1635879" y="2474365"/>
            <a:ext cx="1619251" cy="1115176"/>
          </a:xfrm>
          <a:prstGeom prst="rect">
            <a:avLst/>
          </a:prstGeom>
          <a:noFill/>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AF760ABE-5F41-4510-9E56-9BD36FA8971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18423" y="3530735"/>
            <a:ext cx="1776886" cy="1079825"/>
          </a:xfrm>
          <a:prstGeom prst="rect">
            <a:avLst/>
          </a:prstGeom>
          <a:noFill/>
          <a:ln>
            <a:noFill/>
          </a:ln>
        </p:spPr>
      </p:pic>
      <p:pic>
        <p:nvPicPr>
          <p:cNvPr id="9" name="Imagen 8">
            <a:extLst>
              <a:ext uri="{FF2B5EF4-FFF2-40B4-BE49-F238E27FC236}">
                <a16:creationId xmlns:a16="http://schemas.microsoft.com/office/drawing/2014/main" id="{B4AC4927-F7DC-4313-9A4D-4E7FCA9AFEBD}"/>
              </a:ext>
            </a:extLst>
          </p:cNvPr>
          <p:cNvPicPr/>
          <p:nvPr/>
        </p:nvPicPr>
        <p:blipFill rotWithShape="1">
          <a:blip r:embed="rId5" cstate="print">
            <a:extLst>
              <a:ext uri="{28A0092B-C50C-407E-A947-70E740481C1C}">
                <a14:useLocalDpi xmlns:a14="http://schemas.microsoft.com/office/drawing/2010/main" val="0"/>
              </a:ext>
            </a:extLst>
          </a:blip>
          <a:srcRect b="30370"/>
          <a:stretch/>
        </p:blipFill>
        <p:spPr bwMode="auto">
          <a:xfrm>
            <a:off x="9534665" y="1893338"/>
            <a:ext cx="1925044" cy="981075"/>
          </a:xfrm>
          <a:prstGeom prst="rect">
            <a:avLst/>
          </a:prstGeom>
          <a:noFill/>
          <a:ln>
            <a:noFill/>
          </a:ln>
          <a:extLst>
            <a:ext uri="{53640926-AAD7-44D8-BBD7-CCE9431645EC}">
              <a14:shadowObscured xmlns:a14="http://schemas.microsoft.com/office/drawing/2010/main"/>
            </a:ext>
          </a:extLst>
        </p:spPr>
      </p:pic>
      <p:pic>
        <p:nvPicPr>
          <p:cNvPr id="10" name="Imagen 9">
            <a:extLst>
              <a:ext uri="{FF2B5EF4-FFF2-40B4-BE49-F238E27FC236}">
                <a16:creationId xmlns:a16="http://schemas.microsoft.com/office/drawing/2014/main" id="{37856FAF-8C22-451B-8854-2AB9B1EA5BD5}"/>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33345" y="2474365"/>
            <a:ext cx="1874287" cy="1037939"/>
          </a:xfrm>
          <a:prstGeom prst="rect">
            <a:avLst/>
          </a:prstGeom>
          <a:noFill/>
          <a:ln>
            <a:noFill/>
          </a:ln>
        </p:spPr>
      </p:pic>
      <p:sp>
        <p:nvSpPr>
          <p:cNvPr id="11" name="CuadroTexto 10">
            <a:extLst>
              <a:ext uri="{FF2B5EF4-FFF2-40B4-BE49-F238E27FC236}">
                <a16:creationId xmlns:a16="http://schemas.microsoft.com/office/drawing/2014/main" id="{E51C194E-CA24-4C33-BEFD-D3F2BAC0B686}"/>
              </a:ext>
            </a:extLst>
          </p:cNvPr>
          <p:cNvSpPr txBox="1"/>
          <p:nvPr/>
        </p:nvSpPr>
        <p:spPr>
          <a:xfrm>
            <a:off x="7889499" y="4653270"/>
            <a:ext cx="1310006" cy="646331"/>
          </a:xfrm>
          <a:prstGeom prst="rect">
            <a:avLst/>
          </a:prstGeom>
          <a:noFill/>
        </p:spPr>
        <p:txBody>
          <a:bodyPr wrap="square" rtlCol="0">
            <a:spAutoFit/>
          </a:bodyPr>
          <a:lstStyle/>
          <a:p>
            <a:r>
              <a:rPr lang="es-CO" dirty="0"/>
              <a:t>Taller de emociones</a:t>
            </a:r>
          </a:p>
        </p:txBody>
      </p:sp>
      <p:sp>
        <p:nvSpPr>
          <p:cNvPr id="12" name="CuadroTexto 11">
            <a:extLst>
              <a:ext uri="{FF2B5EF4-FFF2-40B4-BE49-F238E27FC236}">
                <a16:creationId xmlns:a16="http://schemas.microsoft.com/office/drawing/2014/main" id="{268D1DE5-CF49-4DA8-AA11-81B5A96040E1}"/>
              </a:ext>
            </a:extLst>
          </p:cNvPr>
          <p:cNvSpPr txBox="1"/>
          <p:nvPr/>
        </p:nvSpPr>
        <p:spPr>
          <a:xfrm>
            <a:off x="1772669" y="3601062"/>
            <a:ext cx="1874287" cy="738664"/>
          </a:xfrm>
          <a:prstGeom prst="rect">
            <a:avLst/>
          </a:prstGeom>
          <a:noFill/>
        </p:spPr>
        <p:txBody>
          <a:bodyPr wrap="square" rtlCol="0">
            <a:spAutoFit/>
          </a:bodyPr>
          <a:lstStyle/>
          <a:p>
            <a:r>
              <a:rPr lang="es-CO" sz="1400" b="1" dirty="0">
                <a:latin typeface="Arial" panose="020B0604020202020204" pitchFamily="34" charset="0"/>
                <a:cs typeface="Arial" panose="020B0604020202020204" pitchFamily="34" charset="0"/>
              </a:rPr>
              <a:t>Taller CONOCIENDONOS COMO SEMILLAS</a:t>
            </a:r>
          </a:p>
        </p:txBody>
      </p:sp>
      <p:sp>
        <p:nvSpPr>
          <p:cNvPr id="13" name="CuadroTexto 12">
            <a:extLst>
              <a:ext uri="{FF2B5EF4-FFF2-40B4-BE49-F238E27FC236}">
                <a16:creationId xmlns:a16="http://schemas.microsoft.com/office/drawing/2014/main" id="{C5143C96-9EB4-40BE-A964-EC04455FC0ED}"/>
              </a:ext>
            </a:extLst>
          </p:cNvPr>
          <p:cNvSpPr txBox="1"/>
          <p:nvPr/>
        </p:nvSpPr>
        <p:spPr>
          <a:xfrm>
            <a:off x="8210308" y="3341385"/>
            <a:ext cx="2041787" cy="646331"/>
          </a:xfrm>
          <a:prstGeom prst="rect">
            <a:avLst/>
          </a:prstGeom>
          <a:noFill/>
        </p:spPr>
        <p:txBody>
          <a:bodyPr wrap="square" rtlCol="0">
            <a:spAutoFit/>
          </a:bodyPr>
          <a:lstStyle/>
          <a:p>
            <a:r>
              <a:rPr lang="es-CO" dirty="0"/>
              <a:t> </a:t>
            </a:r>
          </a:p>
          <a:p>
            <a:endParaRPr lang="es-CO" dirty="0"/>
          </a:p>
        </p:txBody>
      </p:sp>
      <p:pic>
        <p:nvPicPr>
          <p:cNvPr id="14" name="Imagen 13">
            <a:extLst>
              <a:ext uri="{FF2B5EF4-FFF2-40B4-BE49-F238E27FC236}">
                <a16:creationId xmlns:a16="http://schemas.microsoft.com/office/drawing/2014/main" id="{DD1C32C5-60F0-42E4-84F6-1EEBC8BC0C1E}"/>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75207" y="4610561"/>
            <a:ext cx="1641313" cy="1211472"/>
          </a:xfrm>
          <a:prstGeom prst="rect">
            <a:avLst/>
          </a:prstGeom>
          <a:noFill/>
          <a:ln>
            <a:noFill/>
          </a:ln>
        </p:spPr>
      </p:pic>
      <p:pic>
        <p:nvPicPr>
          <p:cNvPr id="15" name="Imagen 14">
            <a:extLst>
              <a:ext uri="{FF2B5EF4-FFF2-40B4-BE49-F238E27FC236}">
                <a16:creationId xmlns:a16="http://schemas.microsoft.com/office/drawing/2014/main" id="{EC864848-6A12-48ED-AA24-068FA5445108}"/>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50889" y="4610561"/>
            <a:ext cx="1578768" cy="1147446"/>
          </a:xfrm>
          <a:prstGeom prst="rect">
            <a:avLst/>
          </a:prstGeom>
          <a:noFill/>
          <a:ln>
            <a:noFill/>
          </a:ln>
        </p:spPr>
      </p:pic>
      <p:sp>
        <p:nvSpPr>
          <p:cNvPr id="16" name="CuadroTexto 15">
            <a:extLst>
              <a:ext uri="{FF2B5EF4-FFF2-40B4-BE49-F238E27FC236}">
                <a16:creationId xmlns:a16="http://schemas.microsoft.com/office/drawing/2014/main" id="{D3F538DC-908F-446A-BD48-EB15739925CE}"/>
              </a:ext>
            </a:extLst>
          </p:cNvPr>
          <p:cNvSpPr txBox="1"/>
          <p:nvPr/>
        </p:nvSpPr>
        <p:spPr>
          <a:xfrm>
            <a:off x="8879782" y="2864331"/>
            <a:ext cx="1927285" cy="954107"/>
          </a:xfrm>
          <a:prstGeom prst="rect">
            <a:avLst/>
          </a:prstGeom>
          <a:noFill/>
        </p:spPr>
        <p:txBody>
          <a:bodyPr wrap="square" rtlCol="0">
            <a:spAutoFit/>
          </a:bodyPr>
          <a:lstStyle/>
          <a:p>
            <a:r>
              <a:rPr lang="es-CO" sz="1400" b="1" dirty="0">
                <a:latin typeface="Arial" panose="020B0604020202020204" pitchFamily="34" charset="0"/>
                <a:cs typeface="Arial" panose="020B0604020202020204" pitchFamily="34" charset="0"/>
              </a:rPr>
              <a:t>Taller </a:t>
            </a:r>
          </a:p>
          <a:p>
            <a:r>
              <a:rPr lang="es-CO" sz="1400" b="1" dirty="0">
                <a:latin typeface="Arial" panose="020B0604020202020204" pitchFamily="34" charset="0"/>
                <a:cs typeface="Arial" panose="020B0604020202020204" pitchFamily="34" charset="0"/>
              </a:rPr>
              <a:t>GÉNEROS PERIODÍSTICOS- ENTREVISTA</a:t>
            </a:r>
            <a:r>
              <a:rPr lang="es-CO" sz="1400" b="1" dirty="0"/>
              <a:t>. </a:t>
            </a:r>
          </a:p>
        </p:txBody>
      </p:sp>
      <p:pic>
        <p:nvPicPr>
          <p:cNvPr id="17" name="Imagen 16">
            <a:extLst>
              <a:ext uri="{FF2B5EF4-FFF2-40B4-BE49-F238E27FC236}">
                <a16:creationId xmlns:a16="http://schemas.microsoft.com/office/drawing/2014/main" id="{898DEFB0-2F27-4977-8E5D-7C37BE21DFBD}"/>
              </a:ext>
            </a:extLst>
          </p:cNvPr>
          <p:cNvPicPr/>
          <p:nvPr/>
        </p:nvPicPr>
        <p:blipFill rotWithShape="1">
          <a:blip r:embed="rId9"/>
          <a:srcRect l="16293" t="23887" r="54379" b="11129"/>
          <a:stretch/>
        </p:blipFill>
        <p:spPr bwMode="auto">
          <a:xfrm>
            <a:off x="119753" y="3380084"/>
            <a:ext cx="1383747" cy="1456413"/>
          </a:xfrm>
          <a:prstGeom prst="rect">
            <a:avLst/>
          </a:prstGeom>
          <a:ln>
            <a:noFill/>
          </a:ln>
          <a:extLst>
            <a:ext uri="{53640926-AAD7-44D8-BBD7-CCE9431645EC}">
              <a14:shadowObscured xmlns:a14="http://schemas.microsoft.com/office/drawing/2010/main"/>
            </a:ext>
          </a:extLst>
        </p:spPr>
      </p:pic>
      <p:pic>
        <p:nvPicPr>
          <p:cNvPr id="18" name="Imagen 17">
            <a:extLst>
              <a:ext uri="{FF2B5EF4-FFF2-40B4-BE49-F238E27FC236}">
                <a16:creationId xmlns:a16="http://schemas.microsoft.com/office/drawing/2014/main" id="{FBF1CD03-706B-40D6-9723-BA3171A1966E}"/>
              </a:ext>
            </a:extLst>
          </p:cNvPr>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900164" y="3429000"/>
            <a:ext cx="1776886" cy="1255269"/>
          </a:xfrm>
          <a:prstGeom prst="rect">
            <a:avLst/>
          </a:prstGeom>
          <a:noFill/>
          <a:ln>
            <a:noFill/>
          </a:ln>
        </p:spPr>
      </p:pic>
      <p:pic>
        <p:nvPicPr>
          <p:cNvPr id="19" name="Imagen 18">
            <a:extLst>
              <a:ext uri="{FF2B5EF4-FFF2-40B4-BE49-F238E27FC236}">
                <a16:creationId xmlns:a16="http://schemas.microsoft.com/office/drawing/2014/main" id="{F191502C-E94A-4BB3-A29A-6CB1AB160F8C}"/>
              </a:ext>
            </a:extLst>
          </p:cNvPr>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977809" y="1992771"/>
            <a:ext cx="1441503" cy="881641"/>
          </a:xfrm>
          <a:prstGeom prst="rect">
            <a:avLst/>
          </a:prstGeom>
          <a:noFill/>
          <a:ln>
            <a:noFill/>
          </a:ln>
        </p:spPr>
      </p:pic>
      <p:pic>
        <p:nvPicPr>
          <p:cNvPr id="20" name="Imagen 19">
            <a:extLst>
              <a:ext uri="{FF2B5EF4-FFF2-40B4-BE49-F238E27FC236}">
                <a16:creationId xmlns:a16="http://schemas.microsoft.com/office/drawing/2014/main" id="{61B0B7AF-7183-44E1-8889-7108740FA9E4}"/>
              </a:ext>
            </a:extLst>
          </p:cNvPr>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16200000">
            <a:off x="8033601" y="3461889"/>
            <a:ext cx="885057" cy="1598155"/>
          </a:xfrm>
          <a:prstGeom prst="rect">
            <a:avLst/>
          </a:prstGeom>
          <a:noFill/>
          <a:ln>
            <a:noFill/>
          </a:ln>
        </p:spPr>
      </p:pic>
      <p:pic>
        <p:nvPicPr>
          <p:cNvPr id="21" name="Imagen 20">
            <a:extLst>
              <a:ext uri="{FF2B5EF4-FFF2-40B4-BE49-F238E27FC236}">
                <a16:creationId xmlns:a16="http://schemas.microsoft.com/office/drawing/2014/main" id="{6A0A5C77-010F-435C-8374-F5DB64B5346E}"/>
              </a:ext>
            </a:extLst>
          </p:cNvPr>
          <p:cNvPicPr/>
          <p:nvPr/>
        </p:nvPicPr>
        <p:blipFill rotWithShape="1">
          <a:blip r:embed="rId13" cstate="print">
            <a:extLst>
              <a:ext uri="{28A0092B-C50C-407E-A947-70E740481C1C}">
                <a14:useLocalDpi xmlns:a14="http://schemas.microsoft.com/office/drawing/2010/main" val="0"/>
              </a:ext>
            </a:extLst>
          </a:blip>
          <a:srcRect t="905" b="5279"/>
          <a:stretch/>
        </p:blipFill>
        <p:spPr bwMode="auto">
          <a:xfrm rot="5400000">
            <a:off x="1324544" y="4580627"/>
            <a:ext cx="1587341" cy="120731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90743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8BBE87-2A81-4A9C-AAAF-F03500CE6E15}"/>
              </a:ext>
            </a:extLst>
          </p:cNvPr>
          <p:cNvSpPr>
            <a:spLocks noGrp="1"/>
          </p:cNvSpPr>
          <p:nvPr>
            <p:ph type="title"/>
          </p:nvPr>
        </p:nvSpPr>
        <p:spPr/>
        <p:txBody>
          <a:bodyPr/>
          <a:lstStyle/>
          <a:p>
            <a:pPr algn="ctr"/>
            <a:r>
              <a:rPr lang="es-CO" b="1" dirty="0"/>
              <a:t>Lo que se espera con el proyecto</a:t>
            </a:r>
          </a:p>
        </p:txBody>
      </p:sp>
      <p:sp>
        <p:nvSpPr>
          <p:cNvPr id="3" name="Marcador de texto 2">
            <a:extLst>
              <a:ext uri="{FF2B5EF4-FFF2-40B4-BE49-F238E27FC236}">
                <a16:creationId xmlns:a16="http://schemas.microsoft.com/office/drawing/2014/main" id="{CC26D14E-5452-4065-90E7-9FBD5D2AD17B}"/>
              </a:ext>
            </a:extLst>
          </p:cNvPr>
          <p:cNvSpPr>
            <a:spLocks noGrp="1"/>
          </p:cNvSpPr>
          <p:nvPr>
            <p:ph type="body" idx="1"/>
          </p:nvPr>
        </p:nvSpPr>
        <p:spPr/>
        <p:txBody>
          <a:bodyPr>
            <a:normAutofit fontScale="92500"/>
          </a:bodyPr>
          <a:lstStyle/>
          <a:p>
            <a:r>
              <a:rPr lang="x-none" sz="2400" b="1" cap="none" dirty="0">
                <a:solidFill>
                  <a:schemeClr val="tx1"/>
                </a:solidFill>
                <a:latin typeface="Arial" panose="020B0604020202020204" pitchFamily="34" charset="0"/>
                <a:cs typeface="Arial" panose="020B0604020202020204" pitchFamily="34" charset="0"/>
              </a:rPr>
              <a:t>Transformación como resultado de la investigación hasta la fecha</a:t>
            </a:r>
            <a:endParaRPr lang="es-CO" dirty="0"/>
          </a:p>
        </p:txBody>
      </p:sp>
      <p:sp>
        <p:nvSpPr>
          <p:cNvPr id="4" name="Marcador de contenido 3">
            <a:extLst>
              <a:ext uri="{FF2B5EF4-FFF2-40B4-BE49-F238E27FC236}">
                <a16:creationId xmlns:a16="http://schemas.microsoft.com/office/drawing/2014/main" id="{CD79F398-D925-4A2F-B043-AD0AC3F14152}"/>
              </a:ext>
            </a:extLst>
          </p:cNvPr>
          <p:cNvSpPr>
            <a:spLocks noGrp="1"/>
          </p:cNvSpPr>
          <p:nvPr>
            <p:ph sz="half" idx="2"/>
          </p:nvPr>
        </p:nvSpPr>
        <p:spPr/>
        <p:txBody>
          <a:bodyPr>
            <a:normAutofit fontScale="70000" lnSpcReduction="20000"/>
          </a:bodyPr>
          <a:lstStyle/>
          <a:p>
            <a:pPr marL="216000">
              <a:lnSpc>
                <a:spcPct val="100000"/>
              </a:lnSpc>
              <a:spcBef>
                <a:spcPts val="0"/>
              </a:spcBef>
            </a:pPr>
            <a:r>
              <a:rPr lang="es-CO" dirty="0"/>
              <a:t>Capacitación y fortalecimiento de la investigación en los  estudiantes y docentes</a:t>
            </a:r>
          </a:p>
          <a:p>
            <a:pPr marL="216000">
              <a:lnSpc>
                <a:spcPct val="100000"/>
              </a:lnSpc>
              <a:spcBef>
                <a:spcPts val="0"/>
              </a:spcBef>
            </a:pPr>
            <a:endParaRPr lang="es-CO" dirty="0"/>
          </a:p>
          <a:p>
            <a:pPr marL="216000">
              <a:lnSpc>
                <a:spcPct val="100000"/>
              </a:lnSpc>
              <a:spcBef>
                <a:spcPts val="0"/>
              </a:spcBef>
            </a:pPr>
            <a:r>
              <a:rPr lang="es-CO" dirty="0"/>
              <a:t>Contribuir en un proceso de sanación y perdón  desde lo espiritual,  lo artístico y el apoyo psicosocial de la Comunidad Educativa Don Quijote.   </a:t>
            </a:r>
          </a:p>
          <a:p>
            <a:pPr marL="216000">
              <a:lnSpc>
                <a:spcPct val="100000"/>
              </a:lnSpc>
              <a:spcBef>
                <a:spcPts val="0"/>
              </a:spcBef>
            </a:pPr>
            <a:endParaRPr lang="es-CO" dirty="0"/>
          </a:p>
          <a:p>
            <a:pPr marL="216000">
              <a:lnSpc>
                <a:spcPct val="100000"/>
              </a:lnSpc>
              <a:spcBef>
                <a:spcPts val="0"/>
              </a:spcBef>
            </a:pPr>
            <a:r>
              <a:rPr lang="es-CO" dirty="0">
                <a:latin typeface="Arial" panose="020B0604020202020204" pitchFamily="34" charset="0"/>
                <a:cs typeface="Arial" panose="020B0604020202020204" pitchFamily="34" charset="0"/>
              </a:rPr>
              <a:t>Memoria del proceso ( sistematización para contarle a otros cómo lo hicimos y qué aprendimos, puede ser un videoclip).</a:t>
            </a:r>
          </a:p>
          <a:p>
            <a:pPr marL="0" indent="0">
              <a:lnSpc>
                <a:spcPct val="100000"/>
              </a:lnSpc>
              <a:spcBef>
                <a:spcPts val="0"/>
              </a:spcBef>
              <a:buNone/>
            </a:pPr>
            <a:r>
              <a:rPr lang="es-CO" dirty="0">
                <a:latin typeface="Arial" panose="020B0604020202020204" pitchFamily="34" charset="0"/>
                <a:cs typeface="Arial" panose="020B0604020202020204" pitchFamily="34" charset="0"/>
              </a:rPr>
              <a:t> </a:t>
            </a:r>
          </a:p>
          <a:p>
            <a:pPr>
              <a:lnSpc>
                <a:spcPct val="100000"/>
              </a:lnSpc>
              <a:spcBef>
                <a:spcPts val="0"/>
              </a:spcBef>
            </a:pPr>
            <a:r>
              <a:rPr lang="es-CO" dirty="0">
                <a:latin typeface="Arial" panose="020B0604020202020204" pitchFamily="34" charset="0"/>
                <a:cs typeface="Arial" panose="020B0604020202020204" pitchFamily="34" charset="0"/>
              </a:rPr>
              <a:t>Vincular el proyecto de memoria histórica al proyecto educativo institucional (PEI) en el marco de la gestión de proyección a la comunidad</a:t>
            </a:r>
            <a:endParaRPr lang="es-CO" dirty="0"/>
          </a:p>
        </p:txBody>
      </p:sp>
      <p:sp>
        <p:nvSpPr>
          <p:cNvPr id="5" name="Marcador de texto 4">
            <a:extLst>
              <a:ext uri="{FF2B5EF4-FFF2-40B4-BE49-F238E27FC236}">
                <a16:creationId xmlns:a16="http://schemas.microsoft.com/office/drawing/2014/main" id="{7DD73DA4-9FB2-4EE0-BB6E-815C0DD55000}"/>
              </a:ext>
            </a:extLst>
          </p:cNvPr>
          <p:cNvSpPr>
            <a:spLocks noGrp="1"/>
          </p:cNvSpPr>
          <p:nvPr>
            <p:ph type="body" sz="quarter" idx="3"/>
          </p:nvPr>
        </p:nvSpPr>
        <p:spPr/>
        <p:txBody>
          <a:bodyPr>
            <a:normAutofit fontScale="92500"/>
          </a:bodyPr>
          <a:lstStyle/>
          <a:p>
            <a:r>
              <a:rPr lang="es-CO" sz="2400" b="1" cap="none">
                <a:solidFill>
                  <a:schemeClr val="tx1"/>
                </a:solidFill>
              </a:rPr>
              <a:t>Cartilla con historias, ilustradas y ficha pedagógica</a:t>
            </a:r>
            <a:endParaRPr lang="es-CO"/>
          </a:p>
        </p:txBody>
      </p:sp>
      <p:pic>
        <p:nvPicPr>
          <p:cNvPr id="7" name="Marcador de contenido 5">
            <a:extLst>
              <a:ext uri="{FF2B5EF4-FFF2-40B4-BE49-F238E27FC236}">
                <a16:creationId xmlns:a16="http://schemas.microsoft.com/office/drawing/2014/main" id="{B54AF91E-74E9-465A-94E4-9D7D26BF488C}"/>
              </a:ext>
            </a:extLst>
          </p:cNvPr>
          <p:cNvPicPr>
            <a:picLocks noGrp="1"/>
          </p:cNvPicPr>
          <p:nvPr>
            <p:ph sz="quarter" idx="4"/>
          </p:nvPr>
        </p:nvPicPr>
        <p:blipFill rotWithShape="1">
          <a:blip r:embed="rId2" cstate="print">
            <a:extLst>
              <a:ext uri="{28A0092B-C50C-407E-A947-70E740481C1C}">
                <a14:useLocalDpi xmlns:a14="http://schemas.microsoft.com/office/drawing/2010/main" val="0"/>
              </a:ext>
            </a:extLst>
          </a:blip>
          <a:srcRect l="3473" t="7633" r="6302" b="5038"/>
          <a:stretch/>
        </p:blipFill>
        <p:spPr bwMode="auto">
          <a:xfrm rot="5044097">
            <a:off x="6897966" y="3364636"/>
            <a:ext cx="2190750" cy="1589538"/>
          </a:xfrm>
          <a:prstGeom prst="rect">
            <a:avLst/>
          </a:prstGeom>
          <a:noFill/>
          <a:ln>
            <a:noFill/>
          </a:ln>
          <a:extLst>
            <a:ext uri="{53640926-AAD7-44D8-BBD7-CCE9431645EC}">
              <a14:shadowObscured xmlns:a14="http://schemas.microsoft.com/office/drawing/2010/main"/>
            </a:ext>
          </a:extLst>
        </p:spPr>
      </p:pic>
      <p:pic>
        <p:nvPicPr>
          <p:cNvPr id="8" name="Marcador de contenido 4">
            <a:extLst>
              <a:ext uri="{FF2B5EF4-FFF2-40B4-BE49-F238E27FC236}">
                <a16:creationId xmlns:a16="http://schemas.microsoft.com/office/drawing/2014/main" id="{76FBF6FF-580D-4E07-9E8E-B05459A78F6C}"/>
              </a:ext>
            </a:extLst>
          </p:cNvPr>
          <p:cNvPicPr>
            <a:picLocks/>
          </p:cNvPicPr>
          <p:nvPr/>
        </p:nvPicPr>
        <p:blipFill rotWithShape="1">
          <a:blip r:embed="rId3" cstate="print">
            <a:extLst>
              <a:ext uri="{28A0092B-C50C-407E-A947-70E740481C1C}">
                <a14:useLocalDpi xmlns:a14="http://schemas.microsoft.com/office/drawing/2010/main" val="0"/>
              </a:ext>
            </a:extLst>
          </a:blip>
          <a:srcRect l="3734" t="-678" r="8351" b="2700"/>
          <a:stretch/>
        </p:blipFill>
        <p:spPr bwMode="auto">
          <a:xfrm rot="20313365">
            <a:off x="8864618" y="2960709"/>
            <a:ext cx="2059440" cy="191206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34592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6E417A-47BF-4A41-B037-6B132F3267ED}"/>
              </a:ext>
            </a:extLst>
          </p:cNvPr>
          <p:cNvSpPr>
            <a:spLocks noGrp="1"/>
          </p:cNvSpPr>
          <p:nvPr>
            <p:ph type="ctrTitle"/>
          </p:nvPr>
        </p:nvSpPr>
        <p:spPr>
          <a:xfrm>
            <a:off x="1895061" y="3617844"/>
            <a:ext cx="8634783" cy="689114"/>
          </a:xfrm>
        </p:spPr>
        <p:txBody>
          <a:bodyPr>
            <a:noAutofit/>
          </a:bodyPr>
          <a:lstStyle/>
          <a:p>
            <a:pPr algn="ctr"/>
            <a:r>
              <a:rPr lang="es-CO" sz="1200" b="1" dirty="0">
                <a:latin typeface="Arial Narrow" panose="020B0606020202030204" pitchFamily="34" charset="0"/>
                <a:cs typeface="Arial" panose="020B0604020202020204" pitchFamily="34" charset="0"/>
              </a:rPr>
              <a:t>El perdón, la reconciliación y la no repetición de actos violencias a partir de la recopilación de hechos trascendentales de la época de la violencia que hacen parte de la memoria de los pobladores del municipio de San José del Fragua.</a:t>
            </a:r>
            <a:r>
              <a:rPr lang="es-CO" sz="800" b="1" dirty="0">
                <a:latin typeface="Arial Narrow" panose="020B0606020202030204" pitchFamily="34" charset="0"/>
                <a:cs typeface="Arial" panose="020B0604020202020204" pitchFamily="34" charset="0"/>
              </a:rPr>
              <a:t> </a:t>
            </a:r>
            <a:endParaRPr lang="es-CO" sz="1200" b="1" dirty="0">
              <a:latin typeface="Arial Narrow" panose="020B060602020203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B9DA45E0-0E18-4A17-A185-66B8867DFF78}"/>
              </a:ext>
            </a:extLst>
          </p:cNvPr>
          <p:cNvSpPr>
            <a:spLocks noGrp="1"/>
          </p:cNvSpPr>
          <p:nvPr>
            <p:ph type="subTitle" idx="1"/>
          </p:nvPr>
        </p:nvSpPr>
        <p:spPr>
          <a:xfrm>
            <a:off x="1125881" y="4646053"/>
            <a:ext cx="10551269" cy="1425108"/>
          </a:xfrm>
        </p:spPr>
        <p:txBody>
          <a:bodyPr>
            <a:normAutofit fontScale="85000" lnSpcReduction="10000"/>
          </a:bodyPr>
          <a:lstStyle/>
          <a:p>
            <a:endParaRPr lang="es-CO" sz="1000" dirty="0"/>
          </a:p>
          <a:p>
            <a:r>
              <a:rPr lang="es-CO" sz="6400" b="1" i="1" cap="none" dirty="0">
                <a:latin typeface="Bodoni MT Black" panose="02070A03080606020203" pitchFamily="18" charset="0"/>
                <a:cs typeface="Aharoni" panose="02010803020104030203" pitchFamily="2" charset="-79"/>
              </a:rPr>
              <a:t>Ya veníamos con ese cuento</a:t>
            </a:r>
          </a:p>
        </p:txBody>
      </p:sp>
      <p:sp>
        <p:nvSpPr>
          <p:cNvPr id="4" name="CuadroTexto 3">
            <a:extLst>
              <a:ext uri="{FF2B5EF4-FFF2-40B4-BE49-F238E27FC236}">
                <a16:creationId xmlns:a16="http://schemas.microsoft.com/office/drawing/2014/main" id="{38E7C2C1-7CA7-4098-A2E6-FBC58AD0971A}"/>
              </a:ext>
            </a:extLst>
          </p:cNvPr>
          <p:cNvSpPr txBox="1"/>
          <p:nvPr/>
        </p:nvSpPr>
        <p:spPr>
          <a:xfrm>
            <a:off x="2452209" y="1794221"/>
            <a:ext cx="768625" cy="400110"/>
          </a:xfrm>
          <a:prstGeom prst="rect">
            <a:avLst/>
          </a:prstGeom>
          <a:noFill/>
        </p:spPr>
        <p:txBody>
          <a:bodyPr wrap="square" rtlCol="0">
            <a:spAutoFit/>
          </a:bodyPr>
          <a:lstStyle/>
          <a:p>
            <a:r>
              <a:rPr lang="es-CO" sz="2000" b="1" dirty="0"/>
              <a:t>2019</a:t>
            </a:r>
          </a:p>
        </p:txBody>
      </p:sp>
      <p:pic>
        <p:nvPicPr>
          <p:cNvPr id="6" name="Imagen 5">
            <a:extLst>
              <a:ext uri="{FF2B5EF4-FFF2-40B4-BE49-F238E27FC236}">
                <a16:creationId xmlns:a16="http://schemas.microsoft.com/office/drawing/2014/main" id="{E4B55BA6-BF28-4D6D-AA5E-FFB9B3B8D5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6959" y="159442"/>
            <a:ext cx="4359409" cy="3269558"/>
          </a:xfrm>
          <a:prstGeom prst="rect">
            <a:avLst/>
          </a:prstGeom>
        </p:spPr>
      </p:pic>
    </p:spTree>
    <p:extLst>
      <p:ext uri="{BB962C8B-B14F-4D97-AF65-F5344CB8AC3E}">
        <p14:creationId xmlns:p14="http://schemas.microsoft.com/office/powerpoint/2010/main" val="1818217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184723-846C-40E1-94E5-5E11A0A9C28F}"/>
              </a:ext>
            </a:extLst>
          </p:cNvPr>
          <p:cNvSpPr>
            <a:spLocks noGrp="1"/>
          </p:cNvSpPr>
          <p:nvPr>
            <p:ph type="title"/>
          </p:nvPr>
        </p:nvSpPr>
        <p:spPr>
          <a:xfrm>
            <a:off x="1434905" y="872197"/>
            <a:ext cx="9619949" cy="981557"/>
          </a:xfrm>
        </p:spPr>
        <p:txBody>
          <a:bodyPr/>
          <a:lstStyle/>
          <a:p>
            <a:pPr algn="ctr"/>
            <a:r>
              <a:rPr lang="es-MX" dirty="0"/>
              <a:t>2020 </a:t>
            </a:r>
            <a:endParaRPr lang="es-CO" dirty="0"/>
          </a:p>
        </p:txBody>
      </p:sp>
      <p:pic>
        <p:nvPicPr>
          <p:cNvPr id="5" name="Marcador de contenido 4">
            <a:extLst>
              <a:ext uri="{FF2B5EF4-FFF2-40B4-BE49-F238E27FC236}">
                <a16:creationId xmlns:a16="http://schemas.microsoft.com/office/drawing/2014/main" id="{64C13307-B941-4AD4-AFE4-892EE3B940D1}"/>
              </a:ext>
            </a:extLst>
          </p:cNvPr>
          <p:cNvPicPr>
            <a:picLocks noGrp="1" noChangeAspect="1"/>
          </p:cNvPicPr>
          <p:nvPr>
            <p:ph idx="1"/>
          </p:nvPr>
        </p:nvPicPr>
        <p:blipFill rotWithShape="1">
          <a:blip r:embed="rId2"/>
          <a:srcRect l="47438" t="19854" r="25125" b="13379"/>
          <a:stretch/>
        </p:blipFill>
        <p:spPr>
          <a:xfrm>
            <a:off x="7390228" y="2053883"/>
            <a:ext cx="1683434" cy="2303250"/>
          </a:xfrm>
        </p:spPr>
      </p:pic>
      <p:pic>
        <p:nvPicPr>
          <p:cNvPr id="7" name="Imagen 6">
            <a:extLst>
              <a:ext uri="{FF2B5EF4-FFF2-40B4-BE49-F238E27FC236}">
                <a16:creationId xmlns:a16="http://schemas.microsoft.com/office/drawing/2014/main" id="{B35FBEB4-E524-414A-BBD2-883C16C29F0A}"/>
              </a:ext>
            </a:extLst>
          </p:cNvPr>
          <p:cNvPicPr>
            <a:picLocks noChangeAspect="1"/>
          </p:cNvPicPr>
          <p:nvPr/>
        </p:nvPicPr>
        <p:blipFill rotWithShape="1">
          <a:blip r:embed="rId3"/>
          <a:srcRect l="54039" t="57907" r="33423" b="14033"/>
          <a:stretch/>
        </p:blipFill>
        <p:spPr>
          <a:xfrm>
            <a:off x="9526164" y="3061650"/>
            <a:ext cx="1528690" cy="1923421"/>
          </a:xfrm>
          <a:prstGeom prst="rect">
            <a:avLst/>
          </a:prstGeom>
        </p:spPr>
      </p:pic>
      <p:pic>
        <p:nvPicPr>
          <p:cNvPr id="8" name="Imagen 7">
            <a:extLst>
              <a:ext uri="{FF2B5EF4-FFF2-40B4-BE49-F238E27FC236}">
                <a16:creationId xmlns:a16="http://schemas.microsoft.com/office/drawing/2014/main" id="{2251603F-B9A0-4976-9703-223FDFFB8032}"/>
              </a:ext>
            </a:extLst>
          </p:cNvPr>
          <p:cNvPicPr>
            <a:picLocks noChangeAspect="1"/>
          </p:cNvPicPr>
          <p:nvPr/>
        </p:nvPicPr>
        <p:blipFill rotWithShape="1">
          <a:blip r:embed="rId3"/>
          <a:srcRect l="54039" t="20293" r="32154" b="43650"/>
          <a:stretch/>
        </p:blipFill>
        <p:spPr>
          <a:xfrm>
            <a:off x="5480543" y="3205508"/>
            <a:ext cx="1683434" cy="2471540"/>
          </a:xfrm>
          <a:prstGeom prst="rect">
            <a:avLst/>
          </a:prstGeom>
        </p:spPr>
      </p:pic>
      <p:sp>
        <p:nvSpPr>
          <p:cNvPr id="10" name="Título 1">
            <a:extLst>
              <a:ext uri="{FF2B5EF4-FFF2-40B4-BE49-F238E27FC236}">
                <a16:creationId xmlns:a16="http://schemas.microsoft.com/office/drawing/2014/main" id="{B5929673-8B5D-43C2-8218-3E04FFB59DAE}"/>
              </a:ext>
            </a:extLst>
          </p:cNvPr>
          <p:cNvSpPr txBox="1">
            <a:spLocks/>
          </p:cNvSpPr>
          <p:nvPr/>
        </p:nvSpPr>
        <p:spPr>
          <a:xfrm rot="20168135">
            <a:off x="535607" y="2738315"/>
            <a:ext cx="5165498" cy="1944976"/>
          </a:xfrm>
          <a:prstGeom prst="rect">
            <a:avLst/>
          </a:prstGeom>
        </p:spPr>
        <p:txBody>
          <a:bodyPr vert="horz" lIns="91440" tIns="45720" rIns="91440" bIns="45720" rtlCol="0" anchor="t">
            <a:normAutofit fontScale="92500"/>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s-MX" b="1" dirty="0">
                <a:latin typeface="Ink Free" panose="03080402000500000000" pitchFamily="66" charset="0"/>
              </a:rPr>
              <a:t>EDICION Y PUBLICACION DE LA CARTILLA</a:t>
            </a:r>
          </a:p>
          <a:p>
            <a:pPr algn="ctr"/>
            <a:r>
              <a:rPr lang="es-MX" b="1" dirty="0">
                <a:latin typeface="Ink Free" panose="03080402000500000000" pitchFamily="66" charset="0"/>
              </a:rPr>
              <a:t>GRABADO EN LA </a:t>
            </a:r>
          </a:p>
          <a:p>
            <a:pPr algn="ctr"/>
            <a:r>
              <a:rPr lang="es-MX" b="1" dirty="0">
                <a:latin typeface="Ink Free" panose="03080402000500000000" pitchFamily="66" charset="0"/>
              </a:rPr>
              <a:t>MEMORIA</a:t>
            </a:r>
            <a:endParaRPr lang="es-CO" b="1" dirty="0">
              <a:latin typeface="Ink Free" panose="03080402000500000000" pitchFamily="66" charset="0"/>
            </a:endParaRPr>
          </a:p>
        </p:txBody>
      </p:sp>
    </p:spTree>
    <p:extLst>
      <p:ext uri="{BB962C8B-B14F-4D97-AF65-F5344CB8AC3E}">
        <p14:creationId xmlns:p14="http://schemas.microsoft.com/office/powerpoint/2010/main" val="2313417638"/>
      </p:ext>
    </p:extLst>
  </p:cSld>
  <p:clrMapOvr>
    <a:masterClrMapping/>
  </p:clrMapOvr>
</p:sld>
</file>

<file path=ppt/theme/theme1.xml><?xml version="1.0" encoding="utf-8"?>
<a:theme xmlns:a="http://schemas.openxmlformats.org/drawingml/2006/main" name="Galería">
  <a:themeElements>
    <a:clrScheme name="Galería">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ía">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ía">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464</TotalTime>
  <Words>423</Words>
  <Application>Microsoft Office PowerPoint</Application>
  <PresentationFormat>Panorámica</PresentationFormat>
  <Paragraphs>46</Paragraphs>
  <Slides>12</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12</vt:i4>
      </vt:variant>
    </vt:vector>
  </HeadingPairs>
  <TitlesOfParts>
    <vt:vector size="20" baseType="lpstr">
      <vt:lpstr>Algerian</vt:lpstr>
      <vt:lpstr>Arial</vt:lpstr>
      <vt:lpstr>Arial Narrow</vt:lpstr>
      <vt:lpstr>Bodoni MT Black</vt:lpstr>
      <vt:lpstr>Cooper Black</vt:lpstr>
      <vt:lpstr>Gill Sans MT</vt:lpstr>
      <vt:lpstr>Ink Free</vt:lpstr>
      <vt:lpstr>Galería</vt:lpstr>
      <vt:lpstr>El perdón, la reconciliación y la no repetición de actos violencias a partir de la recopilación de hechos trascendentales de la época de la violencia que hacen parte de la memoria  HISTORICA de la institución educativa DON QUIJOTE de San José del Fragua. </vt:lpstr>
      <vt:lpstr>LÍNEA DE TIEMPO</vt:lpstr>
      <vt:lpstr>2011 GANADORES DEL CUENTO RCN  </vt:lpstr>
      <vt:lpstr>2016  PROYECTO EMBARAZOS EN ADOSLECENTES </vt:lpstr>
      <vt:lpstr>2017 - RESULTADOS </vt:lpstr>
      <vt:lpstr>2017 – 2018  CAPACITACIONES,  REFLEXIONES  E HISTORIA</vt:lpstr>
      <vt:lpstr>2017- 2018 – 2019 PAZ CON PITO    PROYECTO INSTITUCIONAL </vt:lpstr>
      <vt:lpstr>OBJETIVO GENERAL</vt:lpstr>
      <vt:lpstr>Metodología – (Avances)  acompañamiento AMBERO GIZ—ONDAS COLCIENCIAS</vt:lpstr>
      <vt:lpstr>Lo que se espera con el proyecto</vt:lpstr>
      <vt:lpstr>El perdón, la reconciliación y la no repetición de actos violencias a partir de la recopilación de hechos trascendentales de la época de la violencia que hacen parte de la memoria de los pobladores del municipio de San José del Fragua. </vt:lpstr>
      <vt:lpstr>2020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Semillero de investigación para construcción de relatos en memoria histórica</dc:title>
  <dc:creator>Usuario</dc:creator>
  <cp:lastModifiedBy>Sandra-PC</cp:lastModifiedBy>
  <cp:revision>52</cp:revision>
  <dcterms:created xsi:type="dcterms:W3CDTF">2019-08-12T12:43:20Z</dcterms:created>
  <dcterms:modified xsi:type="dcterms:W3CDTF">2023-05-03T20:35:13Z</dcterms:modified>
</cp:coreProperties>
</file>